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5"/>
  </p:notesMasterIdLst>
  <p:handoutMasterIdLst>
    <p:handoutMasterId r:id="rId26"/>
  </p:handoutMasterIdLst>
  <p:sldIdLst>
    <p:sldId id="622" r:id="rId3"/>
    <p:sldId id="1224" r:id="rId4"/>
    <p:sldId id="1219" r:id="rId5"/>
    <p:sldId id="704" r:id="rId6"/>
    <p:sldId id="703" r:id="rId7"/>
    <p:sldId id="681" r:id="rId8"/>
    <p:sldId id="1222" r:id="rId9"/>
    <p:sldId id="678" r:id="rId10"/>
    <p:sldId id="710" r:id="rId11"/>
    <p:sldId id="683" r:id="rId12"/>
    <p:sldId id="700" r:id="rId13"/>
    <p:sldId id="702" r:id="rId14"/>
    <p:sldId id="712" r:id="rId15"/>
    <p:sldId id="699" r:id="rId16"/>
    <p:sldId id="1220" r:id="rId17"/>
    <p:sldId id="1223" r:id="rId18"/>
    <p:sldId id="1226" r:id="rId19"/>
    <p:sldId id="257" r:id="rId20"/>
    <p:sldId id="1228" r:id="rId21"/>
    <p:sldId id="676" r:id="rId22"/>
    <p:sldId id="697" r:id="rId23"/>
    <p:sldId id="696"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569"/>
    <p:restoredTop sz="94963" autoAdjust="0"/>
  </p:normalViewPr>
  <p:slideViewPr>
    <p:cSldViewPr snapToGrid="0" snapToObjects="1" showGuides="1">
      <p:cViewPr varScale="1">
        <p:scale>
          <a:sx n="88" d="100"/>
          <a:sy n="88" d="100"/>
        </p:scale>
        <p:origin x="1352" y="184"/>
      </p:cViewPr>
      <p:guideLst>
        <p:guide orient="horz" pos="2208"/>
        <p:guide pos="3864"/>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0" d="100"/>
          <a:sy n="70" d="100"/>
        </p:scale>
        <p:origin x="256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4/6/20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dirty="0"/>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4/6/20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dirty="0"/>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dirty="0"/>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dirty="0"/>
          </a:p>
        </p:txBody>
      </p:sp>
    </p:spTree>
    <p:extLst>
      <p:ext uri="{BB962C8B-B14F-4D97-AF65-F5344CB8AC3E}">
        <p14:creationId xmlns:p14="http://schemas.microsoft.com/office/powerpoint/2010/main" val="1503002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dirty="0"/>
          </a:p>
        </p:txBody>
      </p:sp>
    </p:spTree>
    <p:extLst>
      <p:ext uri="{BB962C8B-B14F-4D97-AF65-F5344CB8AC3E}">
        <p14:creationId xmlns:p14="http://schemas.microsoft.com/office/powerpoint/2010/main" val="127823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dirty="0"/>
          </a:p>
        </p:txBody>
      </p:sp>
    </p:spTree>
    <p:extLst>
      <p:ext uri="{BB962C8B-B14F-4D97-AF65-F5344CB8AC3E}">
        <p14:creationId xmlns:p14="http://schemas.microsoft.com/office/powerpoint/2010/main" val="4219051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dirty="0"/>
          </a:p>
        </p:txBody>
      </p:sp>
    </p:spTree>
    <p:extLst>
      <p:ext uri="{BB962C8B-B14F-4D97-AF65-F5344CB8AC3E}">
        <p14:creationId xmlns:p14="http://schemas.microsoft.com/office/powerpoint/2010/main" val="1927474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dirty="0"/>
          </a:p>
        </p:txBody>
      </p:sp>
    </p:spTree>
    <p:extLst>
      <p:ext uri="{BB962C8B-B14F-4D97-AF65-F5344CB8AC3E}">
        <p14:creationId xmlns:p14="http://schemas.microsoft.com/office/powerpoint/2010/main" val="152468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dirty="0"/>
          </a:p>
        </p:txBody>
      </p:sp>
    </p:spTree>
    <p:extLst>
      <p:ext uri="{BB962C8B-B14F-4D97-AF65-F5344CB8AC3E}">
        <p14:creationId xmlns:p14="http://schemas.microsoft.com/office/powerpoint/2010/main" val="211962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dirty="0"/>
          </a:p>
        </p:txBody>
      </p:sp>
    </p:spTree>
    <p:extLst>
      <p:ext uri="{BB962C8B-B14F-4D97-AF65-F5344CB8AC3E}">
        <p14:creationId xmlns:p14="http://schemas.microsoft.com/office/powerpoint/2010/main" val="277248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dirty="0"/>
          </a:p>
        </p:txBody>
      </p:sp>
    </p:spTree>
    <p:extLst>
      <p:ext uri="{BB962C8B-B14F-4D97-AF65-F5344CB8AC3E}">
        <p14:creationId xmlns:p14="http://schemas.microsoft.com/office/powerpoint/2010/main" val="3791505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dirty="0"/>
          </a:p>
        </p:txBody>
      </p:sp>
    </p:spTree>
    <p:extLst>
      <p:ext uri="{BB962C8B-B14F-4D97-AF65-F5344CB8AC3E}">
        <p14:creationId xmlns:p14="http://schemas.microsoft.com/office/powerpoint/2010/main" val="31730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dirty="0"/>
          </a:p>
        </p:txBody>
      </p:sp>
    </p:spTree>
    <p:extLst>
      <p:ext uri="{BB962C8B-B14F-4D97-AF65-F5344CB8AC3E}">
        <p14:creationId xmlns:p14="http://schemas.microsoft.com/office/powerpoint/2010/main" val="78575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dirty="0"/>
          </a:p>
        </p:txBody>
      </p:sp>
    </p:spTree>
    <p:extLst>
      <p:ext uri="{BB962C8B-B14F-4D97-AF65-F5344CB8AC3E}">
        <p14:creationId xmlns:p14="http://schemas.microsoft.com/office/powerpoint/2010/main" val="3506572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dirty="0"/>
          </a:p>
        </p:txBody>
      </p:sp>
    </p:spTree>
    <p:extLst>
      <p:ext uri="{BB962C8B-B14F-4D97-AF65-F5344CB8AC3E}">
        <p14:creationId xmlns:p14="http://schemas.microsoft.com/office/powerpoint/2010/main" val="3819834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dirty="0"/>
          </a:p>
        </p:txBody>
      </p:sp>
    </p:spTree>
    <p:extLst>
      <p:ext uri="{BB962C8B-B14F-4D97-AF65-F5344CB8AC3E}">
        <p14:creationId xmlns:p14="http://schemas.microsoft.com/office/powerpoint/2010/main" val="97875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Narrow" charset="0"/>
                <a:ea typeface="ＭＳ Ｐゴシック" charset="0"/>
                <a:cs typeface="ＭＳ Ｐゴシック" charset="0"/>
              </a:defRPr>
            </a:lvl1pPr>
            <a:lvl2pPr marL="35879619" indent="-35447153" eaLnBrk="0" hangingPunct="0">
              <a:defRPr sz="2300">
                <a:solidFill>
                  <a:schemeClr val="tx1"/>
                </a:solidFill>
                <a:latin typeface="Arial Narrow" charset="0"/>
                <a:ea typeface="ＭＳ Ｐゴシック" charset="0"/>
              </a:defRPr>
            </a:lvl2pPr>
            <a:lvl3pPr eaLnBrk="0" hangingPunct="0">
              <a:defRPr sz="2300">
                <a:solidFill>
                  <a:schemeClr val="tx1"/>
                </a:solidFill>
                <a:latin typeface="Arial Narrow" charset="0"/>
                <a:ea typeface="ＭＳ Ｐゴシック" charset="0"/>
              </a:defRPr>
            </a:lvl3pPr>
            <a:lvl4pPr eaLnBrk="0" hangingPunct="0">
              <a:defRPr sz="2300">
                <a:solidFill>
                  <a:schemeClr val="tx1"/>
                </a:solidFill>
                <a:latin typeface="Arial Narrow" charset="0"/>
                <a:ea typeface="ＭＳ Ｐゴシック" charset="0"/>
              </a:defRPr>
            </a:lvl4pPr>
            <a:lvl5pPr eaLnBrk="0" hangingPunct="0">
              <a:defRPr sz="2300">
                <a:solidFill>
                  <a:schemeClr val="tx1"/>
                </a:solidFill>
                <a:latin typeface="Arial Narrow" charset="0"/>
                <a:ea typeface="ＭＳ Ｐゴシック" charset="0"/>
              </a:defRPr>
            </a:lvl5pPr>
            <a:lvl6pPr marL="432465" eaLnBrk="0" fontAlgn="base" hangingPunct="0">
              <a:spcBef>
                <a:spcPct val="0"/>
              </a:spcBef>
              <a:spcAft>
                <a:spcPct val="0"/>
              </a:spcAft>
              <a:defRPr sz="2300">
                <a:solidFill>
                  <a:schemeClr val="tx1"/>
                </a:solidFill>
                <a:latin typeface="Arial Narrow" charset="0"/>
                <a:ea typeface="ＭＳ Ｐゴシック" charset="0"/>
              </a:defRPr>
            </a:lvl6pPr>
            <a:lvl7pPr marL="864931" eaLnBrk="0" fontAlgn="base" hangingPunct="0">
              <a:spcBef>
                <a:spcPct val="0"/>
              </a:spcBef>
              <a:spcAft>
                <a:spcPct val="0"/>
              </a:spcAft>
              <a:defRPr sz="2300">
                <a:solidFill>
                  <a:schemeClr val="tx1"/>
                </a:solidFill>
                <a:latin typeface="Arial Narrow" charset="0"/>
                <a:ea typeface="ＭＳ Ｐゴシック" charset="0"/>
              </a:defRPr>
            </a:lvl7pPr>
            <a:lvl8pPr marL="1297396" eaLnBrk="0" fontAlgn="base" hangingPunct="0">
              <a:spcBef>
                <a:spcPct val="0"/>
              </a:spcBef>
              <a:spcAft>
                <a:spcPct val="0"/>
              </a:spcAft>
              <a:defRPr sz="2300">
                <a:solidFill>
                  <a:schemeClr val="tx1"/>
                </a:solidFill>
                <a:latin typeface="Arial Narrow" charset="0"/>
                <a:ea typeface="ＭＳ Ｐゴシック" charset="0"/>
              </a:defRPr>
            </a:lvl8pPr>
            <a:lvl9pPr marL="1729862" eaLnBrk="0" fontAlgn="base" hangingPunct="0">
              <a:spcBef>
                <a:spcPct val="0"/>
              </a:spcBef>
              <a:spcAft>
                <a:spcPct val="0"/>
              </a:spcAft>
              <a:defRPr sz="2300">
                <a:solidFill>
                  <a:schemeClr val="tx1"/>
                </a:solidFill>
                <a:latin typeface="Arial Narrow" charset="0"/>
                <a:ea typeface="ＭＳ Ｐゴシック" charset="0"/>
              </a:defRPr>
            </a:lvl9pPr>
          </a:lstStyle>
          <a:p>
            <a:pPr eaLnBrk="1" hangingPunct="1"/>
            <a:fld id="{B443F5E0-A0A1-DA4C-A164-76670839A340}" type="slidenum">
              <a:rPr lang="en-US" sz="1100">
                <a:latin typeface="Arial" charset="0"/>
              </a:rPr>
              <a:pPr eaLnBrk="1" hangingPunct="1"/>
              <a:t>3</a:t>
            </a:fld>
            <a:endParaRPr lang="en-US" sz="1100" dirty="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pPr eaLnBrk="1" hangingPunct="1">
              <a:lnSpc>
                <a:spcPct val="80000"/>
              </a:lnSpc>
            </a:pPr>
            <a:endParaRPr lang="en-US" sz="8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1837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dirty="0"/>
          </a:p>
        </p:txBody>
      </p:sp>
    </p:spTree>
    <p:extLst>
      <p:ext uri="{BB962C8B-B14F-4D97-AF65-F5344CB8AC3E}">
        <p14:creationId xmlns:p14="http://schemas.microsoft.com/office/powerpoint/2010/main" val="422846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dirty="0"/>
          </a:p>
        </p:txBody>
      </p:sp>
    </p:spTree>
    <p:extLst>
      <p:ext uri="{BB962C8B-B14F-4D97-AF65-F5344CB8AC3E}">
        <p14:creationId xmlns:p14="http://schemas.microsoft.com/office/powerpoint/2010/main" val="397516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dirty="0"/>
          </a:p>
        </p:txBody>
      </p:sp>
    </p:spTree>
    <p:extLst>
      <p:ext uri="{BB962C8B-B14F-4D97-AF65-F5344CB8AC3E}">
        <p14:creationId xmlns:p14="http://schemas.microsoft.com/office/powerpoint/2010/main" val="58191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7</a:t>
            </a:fld>
            <a:endParaRPr lang="en-US" dirty="0"/>
          </a:p>
        </p:txBody>
      </p:sp>
    </p:spTree>
    <p:extLst>
      <p:ext uri="{BB962C8B-B14F-4D97-AF65-F5344CB8AC3E}">
        <p14:creationId xmlns:p14="http://schemas.microsoft.com/office/powerpoint/2010/main" val="251602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dirty="0"/>
          </a:p>
        </p:txBody>
      </p:sp>
    </p:spTree>
    <p:extLst>
      <p:ext uri="{BB962C8B-B14F-4D97-AF65-F5344CB8AC3E}">
        <p14:creationId xmlns:p14="http://schemas.microsoft.com/office/powerpoint/2010/main" val="410158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dirty="0"/>
          </a:p>
        </p:txBody>
      </p:sp>
    </p:spTree>
    <p:extLst>
      <p:ext uri="{BB962C8B-B14F-4D97-AF65-F5344CB8AC3E}">
        <p14:creationId xmlns:p14="http://schemas.microsoft.com/office/powerpoint/2010/main" val="322081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dirty="0"/>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dirty="0"/>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dirty="0"/>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dirty="0"/>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dji.com/download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github.com/PX4/Firmwa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 Integrating Projects - Drones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a:latin typeface="Arial" panose="020B0604020202020204" pitchFamily="34" charset="0"/>
                <a:cs typeface="Arial" panose="020B0604020202020204" pitchFamily="34" charset="0"/>
              </a:rPr>
              <a:t>johnmanferdelli</a:t>
            </a:r>
            <a:r>
              <a:rPr lang="en-US" dirty="0">
                <a:latin typeface="Arial" panose="020B0604020202020204" pitchFamily="34" charset="0"/>
                <a:cs typeface="Arial" panose="020B0604020202020204" pitchFamily="34" charset="0"/>
              </a:rPr>
              <a:t>@hotmail.com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dirty="0"/>
          </a:p>
        </p:txBody>
      </p:sp>
      <p:sp>
        <p:nvSpPr>
          <p:cNvPr id="4" name="TextBox 3">
            <a:extLst>
              <a:ext uri="{FF2B5EF4-FFF2-40B4-BE49-F238E27FC236}">
                <a16:creationId xmlns:a16="http://schemas.microsoft.com/office/drawing/2014/main" id="{FB398D9C-8447-D241-BA3A-7DA02FAAC679}"/>
              </a:ext>
            </a:extLst>
          </p:cNvPr>
          <p:cNvSpPr txBox="1"/>
          <p:nvPr/>
        </p:nvSpPr>
        <p:spPr>
          <a:xfrm>
            <a:off x="1132114" y="5210629"/>
            <a:ext cx="2859315" cy="338554"/>
          </a:xfrm>
          <a:prstGeom prst="rect">
            <a:avLst/>
          </a:prstGeom>
          <a:noFill/>
        </p:spPr>
        <p:txBody>
          <a:bodyPr wrap="square" rtlCol="0">
            <a:spAutoFit/>
          </a:bodyPr>
          <a:lstStyle/>
          <a:p>
            <a:r>
              <a:rPr lang="en-US" sz="1600" dirty="0"/>
              <a:t>April 6, 2020, 13:30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523331" cy="868362"/>
          </a:xfrm>
        </p:spPr>
        <p:txBody>
          <a:bodyPr anchor="ctr">
            <a:normAutofit/>
          </a:bodyPr>
          <a:lstStyle/>
          <a:p>
            <a:pPr algn="ctr"/>
            <a:r>
              <a:rPr lang="en-US" sz="4400" dirty="0">
                <a:latin typeface="Arial" panose="020B0604020202020204" pitchFamily="34" charset="0"/>
                <a:cs typeface="Arial" panose="020B0604020202020204" pitchFamily="34" charset="0"/>
              </a:rPr>
              <a:t>Navigation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1949" y="1714953"/>
                <a:ext cx="11582400" cy="5050065"/>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Spherical triangles</a:t>
                </a:r>
              </a:p>
              <a:p>
                <a:pPr marL="800100" lvl="1" indent="-342900" algn="l">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𝑎</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𝑏</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𝑐</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𝐴</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𝑏</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𝑐</m:t>
                            </m:r>
                          </m:e>
                        </m:d>
                      </m:e>
                    </m:func>
                  </m:oMath>
                </a14:m>
                <a:endParaRPr lang="en-US" b="0"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𝑎</m:t>
                        </m:r>
                        <m:r>
                          <a:rPr lang="en-US" b="0" i="1" smtClean="0">
                            <a:latin typeface="Cambria Math" panose="02040503050406030204" pitchFamily="18" charset="0"/>
                            <a:cs typeface="Arial" charset="0"/>
                          </a:rPr>
                          <m:t>)</m:t>
                        </m:r>
                      </m:num>
                      <m:den>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𝐴</m:t>
                        </m:r>
                        <m:r>
                          <a:rPr lang="en-US" b="0" i="1" smtClean="0">
                            <a:latin typeface="Cambria Math" panose="02040503050406030204" pitchFamily="18" charset="0"/>
                            <a:cs typeface="Arial" charset="0"/>
                          </a:rPr>
                          <m:t>)</m:t>
                        </m:r>
                      </m:den>
                    </m:f>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𝑏</m:t>
                        </m:r>
                        <m:r>
                          <a:rPr lang="en-US" b="0" i="1" smtClean="0">
                            <a:latin typeface="Cambria Math" panose="02040503050406030204" pitchFamily="18" charset="0"/>
                            <a:cs typeface="Arial" charset="0"/>
                          </a:rPr>
                          <m:t>)</m:t>
                        </m:r>
                      </m:num>
                      <m:den>
                        <m:r>
                          <m:rPr>
                            <m:sty m:val="p"/>
                          </m:rPr>
                          <a:rPr lang="en-US" b="0" i="0" smtClean="0">
                            <a:latin typeface="Cambria Math" panose="02040503050406030204" pitchFamily="18" charset="0"/>
                            <a:cs typeface="Arial" charset="0"/>
                          </a:rPr>
                          <m:t>sin</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𝐵</m:t>
                        </m:r>
                        <m:r>
                          <a:rPr lang="en-US" b="0" i="1" smtClean="0">
                            <a:latin typeface="Cambria Math" panose="02040503050406030204" pitchFamily="18" charset="0"/>
                            <a:cs typeface="Arial" charset="0"/>
                          </a:rPr>
                          <m:t>)</m:t>
                        </m:r>
                      </m:den>
                    </m:f>
                  </m:oMath>
                </a14:m>
                <a:r>
                  <a:rPr lang="en-US"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𝐸𝑎𝑟𝑡h</m:t>
                        </m:r>
                      </m:sub>
                    </m:sSub>
                    <m:r>
                      <a:rPr lang="en-US" b="0" i="1" smtClean="0">
                        <a:latin typeface="Cambria Math" panose="02040503050406030204" pitchFamily="18" charset="0"/>
                        <a:cs typeface="Arial" charset="0"/>
                      </a:rPr>
                      <m:t>=6378</m:t>
                    </m:r>
                    <m:r>
                      <a:rPr lang="en-US" b="0" i="1" smtClean="0">
                        <a:latin typeface="Cambria Math" panose="02040503050406030204" pitchFamily="18" charset="0"/>
                        <a:cs typeface="Arial" charset="0"/>
                      </a:rPr>
                      <m:t>𝑘𝑚</m:t>
                    </m:r>
                    <m:r>
                      <a:rPr lang="en-US" b="0" i="1" smtClean="0">
                        <a:latin typeface="Cambria Math" panose="02040503050406030204" pitchFamily="18" charset="0"/>
                        <a:cs typeface="Arial" charset="0"/>
                      </a:rPr>
                      <m:t>.</m:t>
                    </m:r>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Example: What is the distance (over the shortest path --- the great circle) between Boston and San Francisco?</a:t>
                </a: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𝜆</m:t>
                        </m:r>
                      </m:e>
                      <m:sub>
                        <m:r>
                          <a:rPr lang="en-US" b="0" i="1" smtClean="0">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=42.35</m:t>
                    </m:r>
                  </m:oMath>
                </a14:m>
                <a:r>
                  <a:rPr lang="en-US" dirty="0">
                    <a:latin typeface="Arial" charset="0"/>
                    <a:ea typeface="Arial" charset="0"/>
                    <a:cs typeface="Arial" charset="0"/>
                  </a:rPr>
                  <a:t> ,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𝜙</m:t>
                        </m:r>
                      </m:e>
                      <m:sub>
                        <m:r>
                          <a:rPr lang="en-US" b="0" i="1" smtClean="0">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=−71.05</m:t>
                    </m:r>
                    <m:r>
                      <a:rPr lang="en-US" b="0" i="0" smtClean="0">
                        <a:latin typeface="Cambria Math" panose="02040503050406030204" pitchFamily="18" charset="0"/>
                        <a:cs typeface="Arial" charset="0"/>
                      </a:rPr>
                      <m:t>,  </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𝜆</m:t>
                        </m:r>
                      </m:e>
                      <m:sub>
                        <m:r>
                          <a:rPr lang="en-US" b="0" i="1" smtClean="0">
                            <a:latin typeface="Cambria Math" panose="02040503050406030204" pitchFamily="18" charset="0"/>
                            <a:cs typeface="Arial" charset="0"/>
                          </a:rPr>
                          <m:t>𝑆𝐹</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37.45</m:t>
                    </m:r>
                  </m:oMath>
                </a14:m>
                <a:r>
                  <a:rPr lang="en-US" dirty="0">
                    <a:latin typeface="Arial" charset="0"/>
                    <a:ea typeface="Arial" charset="0"/>
                    <a:cs typeface="Arial" charset="0"/>
                  </a:rPr>
                  <a:t> ,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𝜙</m:t>
                        </m:r>
                      </m:e>
                      <m:sub>
                        <m:r>
                          <a:rPr lang="en-US" b="0" i="1" smtClean="0">
                            <a:latin typeface="Cambria Math" panose="02040503050406030204" pitchFamily="18" charset="0"/>
                            <a:cs typeface="Arial" charset="0"/>
                          </a:rPr>
                          <m:t>𝑆𝐹</m:t>
                        </m:r>
                      </m:sub>
                    </m:sSub>
                    <m:r>
                      <a:rPr lang="en-US" i="1">
                        <a:latin typeface="Cambria Math" panose="02040503050406030204" pitchFamily="18" charset="0"/>
                        <a:cs typeface="Arial" charset="0"/>
                      </a:rPr>
                      <m:t>=</m:t>
                    </m:r>
                    <m:r>
                      <a:rPr lang="en-US" b="0" i="1" smtClean="0">
                        <a:latin typeface="Cambria Math" panose="02040503050406030204" pitchFamily="18" charset="0"/>
                        <a:cs typeface="Arial" charset="0"/>
                      </a:rPr>
                      <m:t>−122.33</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𝐴</m:t>
                    </m:r>
                    <m:r>
                      <a:rPr lang="en-US" b="0" i="1" smtClean="0">
                        <a:latin typeface="Cambria Math" panose="02040503050406030204" pitchFamily="18" charset="0"/>
                        <a:ea typeface="Arial"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𝜙</m:t>
                        </m:r>
                      </m:e>
                      <m:sub>
                        <m:r>
                          <a:rPr lang="en-US" i="1">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𝜙</m:t>
                        </m:r>
                      </m:e>
                      <m:sub>
                        <m:r>
                          <a:rPr lang="en-US" i="1">
                            <a:latin typeface="Cambria Math" panose="02040503050406030204" pitchFamily="18" charset="0"/>
                            <a:cs typeface="Arial" charset="0"/>
                          </a:rPr>
                          <m:t>𝑆𝐹</m:t>
                        </m:r>
                      </m:sub>
                    </m:sSub>
                    <m:r>
                      <a:rPr lang="en-US" b="0" i="1" smtClean="0">
                        <a:latin typeface="Cambria Math" panose="02040503050406030204" pitchFamily="18" charset="0"/>
                        <a:cs typeface="Arial" charset="0"/>
                      </a:rPr>
                      <m:t>=51.2</m:t>
                    </m:r>
                    <m:r>
                      <a:rPr lang="en-US" b="0" i="0" smtClean="0">
                        <a:latin typeface="Cambria Math" panose="02040503050406030204" pitchFamily="18" charset="0"/>
                        <a:cs typeface="Arial" charset="0"/>
                      </a:rPr>
                      <m:t>8, </m:t>
                    </m:r>
                    <m:r>
                      <m:rPr>
                        <m:sty m:val="p"/>
                      </m:rPr>
                      <a:rPr lang="en-US" b="0" i="0" smtClean="0">
                        <a:latin typeface="Cambria Math" panose="02040503050406030204" pitchFamily="18" charset="0"/>
                        <a:cs typeface="Arial" charset="0"/>
                      </a:rPr>
                      <m:t>b</m:t>
                    </m:r>
                    <m:r>
                      <a:rPr lang="en-US" b="0" i="0" smtClean="0">
                        <a:latin typeface="Cambria Math" panose="02040503050406030204" pitchFamily="18" charset="0"/>
                        <a:cs typeface="Arial" charset="0"/>
                      </a:rPr>
                      <m:t>=90−</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𝜆</m:t>
                        </m:r>
                      </m:e>
                      <m:sub>
                        <m:r>
                          <a:rPr lang="en-US" i="1">
                            <a:latin typeface="Cambria Math" panose="02040503050406030204" pitchFamily="18" charset="0"/>
                            <a:cs typeface="Arial" charset="0"/>
                          </a:rPr>
                          <m:t>𝐵𝑜𝑠𝑡𝑜𝑛</m:t>
                        </m:r>
                      </m:sub>
                    </m:sSub>
                    <m:r>
                      <a:rPr lang="en-US" b="0" i="1" smtClean="0">
                        <a:latin typeface="Cambria Math" panose="02040503050406030204" pitchFamily="18" charset="0"/>
                        <a:cs typeface="Arial" charset="0"/>
                      </a:rPr>
                      <m:t>=47.65</m:t>
                    </m:r>
                    <m:r>
                      <a:rPr lang="en-US" b="0" i="0" smtClean="0">
                        <a:latin typeface="Cambria Math" panose="02040503050406030204" pitchFamily="18" charset="0"/>
                        <a:cs typeface="Arial" charset="0"/>
                      </a:rPr>
                      <m:t>, </m:t>
                    </m:r>
                    <m:r>
                      <m:rPr>
                        <m:sty m:val="p"/>
                      </m:rPr>
                      <a:rPr lang="en-US" b="0" i="0" smtClean="0">
                        <a:latin typeface="Cambria Math" panose="02040503050406030204" pitchFamily="18" charset="0"/>
                        <a:cs typeface="Arial" charset="0"/>
                      </a:rPr>
                      <m:t>c</m:t>
                    </m:r>
                    <m:r>
                      <a:rPr lang="en-US" b="0" i="0" smtClean="0">
                        <a:latin typeface="Cambria Math" panose="02040503050406030204" pitchFamily="18" charset="0"/>
                        <a:cs typeface="Arial" charset="0"/>
                      </a:rPr>
                      <m:t>=90−</m:t>
                    </m:r>
                    <m:sSub>
                      <m:sSubPr>
                        <m:ctrlPr>
                          <a:rPr lang="en-US" i="1">
                            <a:latin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𝜆</m:t>
                        </m:r>
                      </m:e>
                      <m:sub>
                        <m:r>
                          <a:rPr lang="en-US" b="0" i="1" smtClean="0">
                            <a:latin typeface="Cambria Math" panose="02040503050406030204" pitchFamily="18" charset="0"/>
                            <a:cs typeface="Arial" charset="0"/>
                          </a:rPr>
                          <m:t>𝑆𝐹</m:t>
                        </m:r>
                      </m:sub>
                    </m:sSub>
                    <m:r>
                      <a:rPr lang="en-US" b="0" i="1" smtClean="0">
                        <a:latin typeface="Cambria Math" panose="02040503050406030204" pitchFamily="18" charset="0"/>
                        <a:cs typeface="Arial" charset="0"/>
                      </a:rPr>
                      <m:t>=52.55</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𝑎</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47.65</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52.55</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cos</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51.27</m:t>
                            </m:r>
                          </m:e>
                        </m:d>
                      </m:e>
                    </m:func>
                    <m:r>
                      <a:rPr lang="en-US" b="0" i="1" smtClean="0">
                        <a:latin typeface="Cambria Math" panose="02040503050406030204" pitchFamily="18" charset="0"/>
                        <a:ea typeface="Arial" charset="0"/>
                        <a:cs typeface="Arial" charset="0"/>
                      </a:rPr>
                      <m:t>+</m:t>
                    </m:r>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47.65</m:t>
                            </m:r>
                          </m:e>
                        </m:d>
                      </m:e>
                    </m:func>
                    <m:func>
                      <m:funcPr>
                        <m:ctrlPr>
                          <a:rPr lang="en-US" b="0" i="1" smtClean="0">
                            <a:latin typeface="Cambria Math" panose="02040503050406030204" pitchFamily="18" charset="0"/>
                            <a:ea typeface="Arial" charset="0"/>
                            <a:cs typeface="Arial" charset="0"/>
                          </a:rPr>
                        </m:ctrlPr>
                      </m:funcPr>
                      <m:fName>
                        <m:r>
                          <m:rPr>
                            <m:sty m:val="p"/>
                          </m:rPr>
                          <a:rPr lang="en-US" b="0" i="0" smtClean="0">
                            <a:latin typeface="Cambria Math" panose="02040503050406030204" pitchFamily="18" charset="0"/>
                            <a:ea typeface="Arial" charset="0"/>
                            <a:cs typeface="Arial" charset="0"/>
                          </a:rPr>
                          <m:t>sin</m:t>
                        </m:r>
                      </m:fName>
                      <m:e>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52.55</m:t>
                            </m:r>
                          </m:e>
                        </m:d>
                      </m:e>
                    </m:func>
                    <m:r>
                      <a:rPr lang="en-US" b="0" i="1" smtClean="0">
                        <a:latin typeface="Cambria Math" panose="02040503050406030204" pitchFamily="18" charset="0"/>
                        <a:ea typeface="Arial" charset="0"/>
                        <a:cs typeface="Arial" charset="0"/>
                      </a:rPr>
                      <m:t>= .842944</m:t>
                    </m:r>
                  </m:oMath>
                </a14:m>
                <a:endParaRPr lang="en-US" b="0"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𝑎</m:t>
                    </m:r>
                    <m:r>
                      <a:rPr lang="en-US" b="0" i="1" smtClean="0">
                        <a:latin typeface="Cambria Math" panose="02040503050406030204" pitchFamily="18" charset="0"/>
                        <a:ea typeface="Arial" charset="0"/>
                        <a:cs typeface="Arial" charset="0"/>
                      </a:rPr>
                      <m:t>=39.05</m:t>
                    </m:r>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𝐷</m:t>
                        </m:r>
                      </m:e>
                      <m:sub>
                        <m:r>
                          <a:rPr lang="en-US" b="0" i="1" smtClean="0">
                            <a:latin typeface="Cambria Math" panose="02040503050406030204" pitchFamily="18" charset="0"/>
                            <a:cs typeface="Arial" charset="0"/>
                          </a:rPr>
                          <m:t>𝐵𝑜𝑠𝑡𝑜𝑛</m:t>
                        </m:r>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𝑆𝐹</m:t>
                        </m:r>
                      </m:sub>
                    </m:sSub>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39.05</m:t>
                        </m:r>
                      </m:num>
                      <m:den>
                        <m:r>
                          <a:rPr lang="en-US" b="0" i="1" smtClean="0">
                            <a:latin typeface="Cambria Math" panose="02040503050406030204" pitchFamily="18" charset="0"/>
                            <a:cs typeface="Arial" charset="0"/>
                          </a:rPr>
                          <m:t>360</m:t>
                        </m:r>
                      </m:den>
                    </m:f>
                    <m:r>
                      <a:rPr lang="en-US" b="0" i="1" smtClean="0">
                        <a:latin typeface="Cambria Math" panose="02040503050406030204" pitchFamily="18" charset="0"/>
                        <a:cs typeface="Arial" charset="0"/>
                      </a:rPr>
                      <m:t> 2</m:t>
                    </m:r>
                    <m:r>
                      <a:rPr lang="en-US" b="0" i="1" smtClean="0">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𝐸𝑎𝑟𝑡h</m:t>
                        </m:r>
                      </m:sub>
                    </m:sSub>
                    <m:r>
                      <a:rPr lang="en-US" b="0" i="1" smtClean="0">
                        <a:latin typeface="Cambria Math" panose="02040503050406030204" pitchFamily="18" charset="0"/>
                        <a:cs typeface="Arial" charset="0"/>
                      </a:rPr>
                      <m:t>=4346.59</m:t>
                    </m:r>
                    <m:r>
                      <a:rPr lang="en-US" b="0" i="1" smtClean="0">
                        <a:latin typeface="Cambria Math" panose="02040503050406030204" pitchFamily="18" charset="0"/>
                        <a:cs typeface="Arial" charset="0"/>
                      </a:rPr>
                      <m:t>𝑘𝑚</m:t>
                    </m:r>
                    <m:r>
                      <a:rPr lang="en-US" b="0" i="1" smtClean="0">
                        <a:latin typeface="Cambria Math" panose="02040503050406030204" pitchFamily="18" charset="0"/>
                        <a:cs typeface="Arial" charset="0"/>
                      </a:rPr>
                      <m:t>=2700.85 </m:t>
                    </m:r>
                    <m:r>
                      <a:rPr lang="en-US" b="0" i="1" smtClean="0">
                        <a:latin typeface="Cambria Math" panose="02040503050406030204" pitchFamily="18" charset="0"/>
                        <a:cs typeface="Arial" charset="0"/>
                      </a:rPr>
                      <m:t>𝑚𝑖𝑙𝑒𝑠</m:t>
                    </m:r>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What is the bearing (from true north) of the flight path (C)?</a:t>
                </a:r>
              </a:p>
              <a:p>
                <a:pPr marL="800100" lvl="1" indent="-342900" algn="l">
                  <a:buFont typeface="Arial" panose="020B0604020202020204" pitchFamily="34" charset="0"/>
                  <a:buChar char="•"/>
                </a:pPr>
                <a14:m>
                  <m:oMath xmlns:m="http://schemas.openxmlformats.org/officeDocument/2006/math">
                    <m:f>
                      <m:fPr>
                        <m:ctrlPr>
                          <a:rPr lang="en-US" sz="1600" i="1" smtClean="0">
                            <a:latin typeface="Cambria Math" panose="02040503050406030204" pitchFamily="18" charset="0"/>
                            <a:cs typeface="Arial" charset="0"/>
                          </a:rPr>
                        </m:ctrlPr>
                      </m:fPr>
                      <m:num>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⁡(51.28)</m:t>
                        </m:r>
                      </m:num>
                      <m:den>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⁡(39.05)</m:t>
                        </m:r>
                      </m:den>
                    </m:f>
                    <m:r>
                      <a:rPr lang="en-US" sz="1600" b="0" i="1" smtClean="0">
                        <a:latin typeface="Cambria Math" panose="02040503050406030204" pitchFamily="18" charset="0"/>
                        <a:cs typeface="Arial" charset="0"/>
                      </a:rPr>
                      <m:t>=</m:t>
                    </m:r>
                    <m:f>
                      <m:fPr>
                        <m:ctrlPr>
                          <a:rPr lang="en-US" sz="1600" b="0" i="1" smtClean="0">
                            <a:latin typeface="Cambria Math" panose="02040503050406030204" pitchFamily="18" charset="0"/>
                            <a:cs typeface="Arial" charset="0"/>
                          </a:rPr>
                        </m:ctrlPr>
                      </m:fPr>
                      <m:num>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⁡(52.55)</m:t>
                        </m:r>
                      </m:num>
                      <m:den>
                        <m:r>
                          <m:rPr>
                            <m:sty m:val="p"/>
                          </m:rPr>
                          <a:rPr lang="en-US" sz="1600" b="0" i="0" smtClean="0">
                            <a:latin typeface="Cambria Math" panose="02040503050406030204" pitchFamily="18" charset="0"/>
                            <a:cs typeface="Arial" charset="0"/>
                          </a:rPr>
                          <m:t>sin</m:t>
                        </m:r>
                        <m:r>
                          <a:rPr lang="en-US" sz="1600" b="0" i="1" smtClean="0">
                            <a:latin typeface="Cambria Math" panose="02040503050406030204" pitchFamily="18" charset="0"/>
                            <a:cs typeface="Arial" charset="0"/>
                          </a:rPr>
                          <m:t>⁡(</m:t>
                        </m:r>
                        <m:r>
                          <a:rPr lang="en-US" sz="1600" b="0" i="1" smtClean="0">
                            <a:latin typeface="Cambria Math" panose="02040503050406030204" pitchFamily="18" charset="0"/>
                            <a:cs typeface="Arial" charset="0"/>
                          </a:rPr>
                          <m:t>𝐶</m:t>
                        </m:r>
                        <m:r>
                          <a:rPr lang="en-US" sz="1600" b="0" i="1" smtClean="0">
                            <a:latin typeface="Cambria Math" panose="02040503050406030204" pitchFamily="18" charset="0"/>
                            <a:cs typeface="Arial" charset="0"/>
                          </a:rPr>
                          <m:t>)</m:t>
                        </m:r>
                      </m:den>
                    </m:f>
                    <m:r>
                      <a:rPr lang="en-US" sz="1600" b="0" i="0" smtClean="0">
                        <a:latin typeface="Cambria Math" panose="02040503050406030204" pitchFamily="18" charset="0"/>
                        <a:cs typeface="Arial" charset="0"/>
                      </a:rPr>
                      <m:t>,  </m:t>
                    </m:r>
                    <m:r>
                      <m:rPr>
                        <m:sty m:val="p"/>
                      </m:rPr>
                      <a:rPr lang="en-US" sz="1600" b="0" i="0" smtClean="0">
                        <a:latin typeface="Cambria Math" panose="02040503050406030204" pitchFamily="18" charset="0"/>
                        <a:cs typeface="Arial" charset="0"/>
                      </a:rPr>
                      <m:t>C</m:t>
                    </m:r>
                    <m:r>
                      <a:rPr lang="en-US" sz="1600" b="0" i="0" smtClean="0">
                        <a:latin typeface="Cambria Math" panose="02040503050406030204" pitchFamily="18" charset="0"/>
                        <a:cs typeface="Arial" charset="0"/>
                      </a:rPr>
                      <m:t>=39.67 </m:t>
                    </m:r>
                  </m:oMath>
                </a14:m>
                <a:endParaRPr lang="en-US" sz="16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1949" y="1714953"/>
                <a:ext cx="11582400" cy="5050065"/>
              </a:xfrm>
              <a:blipFill>
                <a:blip r:embed="rId3"/>
                <a:stretch>
                  <a:fillRect l="-438" t="-10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dirty="0"/>
          </a:p>
        </p:txBody>
      </p:sp>
      <p:pic>
        <p:nvPicPr>
          <p:cNvPr id="6" name="Picture 5">
            <a:extLst>
              <a:ext uri="{FF2B5EF4-FFF2-40B4-BE49-F238E27FC236}">
                <a16:creationId xmlns:a16="http://schemas.microsoft.com/office/drawing/2014/main" id="{29C5EC64-F508-6F46-9834-061433A1B1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01462" y="78175"/>
            <a:ext cx="2748589" cy="2735705"/>
          </a:xfrm>
          <a:prstGeom prst="rect">
            <a:avLst/>
          </a:prstGeom>
        </p:spPr>
      </p:pic>
      <p:sp>
        <p:nvSpPr>
          <p:cNvPr id="4" name="TextBox 3">
            <a:extLst>
              <a:ext uri="{FF2B5EF4-FFF2-40B4-BE49-F238E27FC236}">
                <a16:creationId xmlns:a16="http://schemas.microsoft.com/office/drawing/2014/main" id="{F72A2586-AE53-6D44-861C-799D5C58B939}"/>
              </a:ext>
            </a:extLst>
          </p:cNvPr>
          <p:cNvSpPr txBox="1"/>
          <p:nvPr/>
        </p:nvSpPr>
        <p:spPr>
          <a:xfrm>
            <a:off x="7370103" y="1436447"/>
            <a:ext cx="1896673" cy="307777"/>
          </a:xfrm>
          <a:prstGeom prst="rect">
            <a:avLst/>
          </a:prstGeom>
          <a:noFill/>
        </p:spPr>
        <p:txBody>
          <a:bodyPr wrap="none" rtlCol="0">
            <a:spAutoFit/>
          </a:bodyPr>
          <a:lstStyle/>
          <a:p>
            <a:r>
              <a:rPr lang="en-US" sz="1400" dirty="0"/>
              <a:t>Diagram: Wikipedia</a:t>
            </a:r>
          </a:p>
        </p:txBody>
      </p:sp>
    </p:spTree>
    <p:extLst>
      <p:ext uri="{BB962C8B-B14F-4D97-AF65-F5344CB8AC3E}">
        <p14:creationId xmlns:p14="http://schemas.microsoft.com/office/powerpoint/2010/main" val="262738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325570" cy="868362"/>
          </a:xfrm>
        </p:spPr>
        <p:txBody>
          <a:bodyPr anchor="ctr">
            <a:normAutofit/>
          </a:bodyPr>
          <a:lstStyle/>
          <a:p>
            <a:pPr algn="ctr"/>
            <a:r>
              <a:rPr lang="en-US" sz="4400" dirty="0">
                <a:latin typeface="Arial" panose="020B0604020202020204" pitchFamily="34" charset="0"/>
                <a:cs typeface="Arial" panose="020B0604020202020204" pitchFamily="34" charset="0"/>
              </a:rPr>
              <a:t>Introduction to aeronautics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4812" y="1611086"/>
                <a:ext cx="11762376" cy="4992008"/>
              </a:xfrm>
            </p:spPr>
            <p:txBody>
              <a:bodyPr>
                <a:noAutofit/>
              </a:bodyPr>
              <a:lstStyle/>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Boeing 737</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Engines: CFM56-7BE 28,400 lb (126.3 kN)</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Maximum Takeoff Weight: 174,200 lb (79,010 kg)</a:t>
                </a:r>
              </a:p>
              <a:p>
                <a:pPr marL="800100" lvl="1" indent="-342900" algn="l">
                  <a:spcBef>
                    <a:spcPts val="200"/>
                  </a:spcBef>
                  <a:buFont typeface="Arial" panose="020B0604020202020204" pitchFamily="34" charset="0"/>
                  <a:buChar char="•"/>
                </a:pPr>
                <a:r>
                  <a:rPr lang="en-US" sz="1800" dirty="0">
                    <a:latin typeface="Arial" charset="0"/>
                    <a:ea typeface="Arial" charset="0"/>
                    <a:cs typeface="Arial" charset="0"/>
                  </a:rPr>
                  <a:t>Wing area: 125 m² </a:t>
                </a:r>
              </a:p>
              <a:p>
                <a:pPr marL="342900" indent="-342900" algn="l">
                  <a:spcBef>
                    <a:spcPts val="2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𝐹</m:t>
                        </m:r>
                      </m:e>
                      <m:sub>
                        <m:r>
                          <a:rPr lang="en-US" sz="2000" b="0" i="1" smtClean="0">
                            <a:latin typeface="Cambria Math" panose="02040503050406030204" pitchFamily="18" charset="0"/>
                            <a:cs typeface="Arial" charset="0"/>
                          </a:rPr>
                          <m:t>𝑙𝑖𝑓𝑡</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ea typeface="Cambria Math" panose="02040503050406030204" pitchFamily="18" charset="0"/>
                        <a:cs typeface="Arial" charset="0"/>
                      </a:rPr>
                      <m:t>𝜌</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𝐶</m:t>
                        </m:r>
                      </m:e>
                      <m:sub>
                        <m:r>
                          <a:rPr lang="en-US" sz="2000" b="0" i="1" smtClean="0">
                            <a:latin typeface="Cambria Math" panose="02040503050406030204" pitchFamily="18" charset="0"/>
                            <a:ea typeface="Cambria Math" panose="02040503050406030204" pitchFamily="18" charset="0"/>
                            <a:cs typeface="Arial" charset="0"/>
                          </a:rPr>
                          <m:t>𝐿</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𝑣</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Let’s calculate takeoff speed, runway distance and takeoff time.  C</a:t>
                </a:r>
                <a:r>
                  <a:rPr lang="en-US" sz="2000" baseline="-25000" dirty="0">
                    <a:latin typeface="Arial" charset="0"/>
                    <a:ea typeface="Arial" charset="0"/>
                    <a:cs typeface="Arial" charset="0"/>
                  </a:rPr>
                  <a:t>L</a:t>
                </a:r>
                <a:r>
                  <a:rPr lang="en-US" sz="2000" dirty="0">
                    <a:latin typeface="Arial" charset="0"/>
                    <a:ea typeface="Arial" charset="0"/>
                    <a:cs typeface="Arial" charset="0"/>
                  </a:rPr>
                  <a:t> can be as big as 2.3 but we will use 1.5 in our calculation.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=1.2</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𝑘𝑔</m:t>
                        </m:r>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3</m:t>
                            </m:r>
                          </m:sup>
                        </m:sSup>
                      </m:den>
                    </m:f>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although this can vary with temperature and humidity.  We’ll ignore drag by derating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𝐶</m:t>
                        </m:r>
                      </m:e>
                      <m:sub>
                        <m:r>
                          <a:rPr lang="en-US" sz="2000" b="0" i="1" smtClean="0">
                            <a:latin typeface="Cambria Math" panose="02040503050406030204" pitchFamily="18" charset="0"/>
                            <a:cs typeface="Arial" charset="0"/>
                          </a:rPr>
                          <m:t>𝐿</m:t>
                        </m:r>
                      </m:sub>
                    </m:sSub>
                  </m:oMath>
                </a14:m>
                <a:r>
                  <a:rPr lang="en-US" sz="2000" dirty="0">
                    <a:latin typeface="Arial" charset="0"/>
                    <a:ea typeface="Arial" charset="0"/>
                    <a:cs typeface="Arial" charset="0"/>
                  </a:rPr>
                  <a:t>.</a:t>
                </a:r>
              </a:p>
              <a:p>
                <a:pPr marL="342900" indent="-342900" algn="l">
                  <a:spcBef>
                    <a:spcPts val="2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𝑣</m:t>
                    </m:r>
                    <m:r>
                      <a:rPr lang="en-US" sz="2000" b="0" i="1" smtClean="0">
                        <a:latin typeface="Cambria Math" panose="02040503050406030204" pitchFamily="18" charset="0"/>
                        <a:ea typeface="Arial" charset="0"/>
                        <a:cs typeface="Arial" charset="0"/>
                      </a:rPr>
                      <m:t>= </m:t>
                    </m:r>
                    <m:rad>
                      <m:radPr>
                        <m:degHide m:val="on"/>
                        <m:ctrlPr>
                          <a:rPr lang="en-US" sz="2000" b="0" i="1" smtClean="0">
                            <a:latin typeface="Cambria Math" panose="02040503050406030204" pitchFamily="18" charset="0"/>
                            <a:cs typeface="Arial" charset="0"/>
                          </a:rPr>
                        </m:ctrlPr>
                      </m:radPr>
                      <m:deg/>
                      <m:e>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2</m:t>
                            </m:r>
                            <m:r>
                              <a:rPr lang="en-US" sz="2000" i="1">
                                <a:latin typeface="Cambria Math" panose="02040503050406030204" pitchFamily="18" charset="0"/>
                                <a:ea typeface="Cambria Math" panose="02040503050406030204" pitchFamily="18" charset="0"/>
                                <a:cs typeface="Arial" charset="0"/>
                              </a:rPr>
                              <m:t>𝑚𝑔</m:t>
                            </m:r>
                          </m:num>
                          <m:den>
                            <m:r>
                              <a:rPr lang="en-US" sz="2000" i="1">
                                <a:latin typeface="Cambria Math" panose="02040503050406030204" pitchFamily="18" charset="0"/>
                                <a:ea typeface="Cambria Math" panose="02040503050406030204" pitchFamily="18" charset="0"/>
                                <a:cs typeface="Arial" charset="0"/>
                              </a:rPr>
                              <m:t>1.5</m:t>
                            </m:r>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𝐴</m:t>
                            </m:r>
                          </m:den>
                        </m:f>
                      </m:e>
                    </m:rad>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𝑣</m:t>
                    </m:r>
                    <m:r>
                      <a:rPr lang="en-US" sz="2000" b="0" i="1" smtClean="0">
                        <a:latin typeface="Cambria Math" panose="02040503050406030204" pitchFamily="18" charset="0"/>
                        <a:ea typeface="Arial" charset="0"/>
                        <a:cs typeface="Arial" charset="0"/>
                      </a:rPr>
                      <m:t>=58.2</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𝑚</m:t>
                        </m:r>
                      </m:num>
                      <m:den>
                        <m:r>
                          <a:rPr lang="en-US" sz="2000" b="0" i="1" smtClean="0">
                            <a:latin typeface="Cambria Math" panose="02040503050406030204" pitchFamily="18" charset="0"/>
                            <a:cs typeface="Arial" charset="0"/>
                          </a:rPr>
                          <m:t>𝑠</m:t>
                        </m:r>
                      </m:den>
                    </m:f>
                    <m:r>
                      <a:rPr lang="en-US" sz="2000" b="0" i="1" smtClean="0">
                        <a:latin typeface="Cambria Math" panose="02040503050406030204" pitchFamily="18" charset="0"/>
                        <a:cs typeface="Arial" charset="0"/>
                      </a:rPr>
                      <m:t> (140</m:t>
                    </m:r>
                    <m:r>
                      <a:rPr lang="en-US" sz="2000" b="0" i="1" smtClean="0">
                        <a:latin typeface="Cambria Math" panose="02040503050406030204" pitchFamily="18" charset="0"/>
                        <a:cs typeface="Arial" charset="0"/>
                      </a:rPr>
                      <m:t>𝑚𝑝h</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marL="342900" indent="-342900" algn="l">
                  <a:spcBef>
                    <a:spcPts val="2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𝑚𝑎</m:t>
                    </m:r>
                    <m:r>
                      <a:rPr lang="en-US" sz="2000" b="0" i="1" smtClean="0">
                        <a:latin typeface="Cambria Math" panose="02040503050406030204" pitchFamily="18" charset="0"/>
                        <a:ea typeface="Arial"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𝐹</m:t>
                        </m:r>
                      </m:e>
                      <m:sub>
                        <m:r>
                          <a:rPr lang="en-US" sz="2000" b="0" i="1" smtClean="0">
                            <a:latin typeface="Cambria Math" panose="02040503050406030204" pitchFamily="18" charset="0"/>
                            <a:cs typeface="Arial" charset="0"/>
                          </a:rPr>
                          <m:t>𝑡h𝑟𝑢𝑠𝑡</m:t>
                        </m:r>
                      </m:sub>
                    </m:sSub>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𝑎</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250</m:t>
                        </m:r>
                        <m:r>
                          <a:rPr lang="en-US" sz="2000" b="0" i="1" smtClean="0">
                            <a:latin typeface="Cambria Math" panose="02040503050406030204" pitchFamily="18" charset="0"/>
                            <a:cs typeface="Arial" charset="0"/>
                          </a:rPr>
                          <m:t>𝑘𝑁</m:t>
                        </m:r>
                      </m:num>
                      <m:den>
                        <m:r>
                          <a:rPr lang="en-US" sz="2000" b="0" i="1" smtClean="0">
                            <a:latin typeface="Cambria Math" panose="02040503050406030204" pitchFamily="18" charset="0"/>
                            <a:cs typeface="Arial" charset="0"/>
                          </a:rPr>
                          <m:t>75</m:t>
                        </m:r>
                        <m:r>
                          <a:rPr lang="en-US" sz="2000" b="0" i="1" smtClean="0">
                            <a:latin typeface="Cambria Math" panose="02040503050406030204" pitchFamily="18" charset="0"/>
                            <a:cs typeface="Arial" charset="0"/>
                          </a:rPr>
                          <m:t>𝑘𝑔</m:t>
                        </m:r>
                      </m:den>
                    </m:f>
                    <m:r>
                      <a:rPr lang="en-US" sz="2000" b="0" i="1" smtClean="0">
                        <a:latin typeface="Cambria Math" panose="02040503050406030204" pitchFamily="18" charset="0"/>
                        <a:cs typeface="Arial" charset="0"/>
                      </a:rPr>
                      <m:t>=3.3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𝑚</m:t>
                        </m:r>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𝑠𝑒𝑐</m:t>
                            </m:r>
                          </m:e>
                          <m:sup>
                            <m:r>
                              <a:rPr lang="en-US" sz="2000" b="0" i="1" smtClean="0">
                                <a:latin typeface="Cambria Math" panose="02040503050406030204" pitchFamily="18" charset="0"/>
                                <a:cs typeface="Arial" charset="0"/>
                              </a:rPr>
                              <m:t>2</m:t>
                            </m:r>
                          </m:sup>
                        </m:sSup>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𝑡𝑎𝑘𝑒𝑜𝑓𝑓</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58.2</m:t>
                        </m:r>
                      </m:num>
                      <m:den>
                        <m:r>
                          <a:rPr lang="en-US" sz="2000" b="0" i="1" smtClean="0">
                            <a:latin typeface="Cambria Math" panose="02040503050406030204" pitchFamily="18" charset="0"/>
                            <a:cs typeface="Arial" charset="0"/>
                          </a:rPr>
                          <m:t>3.3</m:t>
                        </m:r>
                      </m:den>
                    </m:f>
                    <m:r>
                      <a:rPr lang="en-US" sz="2000" b="0" i="1" smtClean="0">
                        <a:latin typeface="Cambria Math" panose="02040503050406030204" pitchFamily="18" charset="0"/>
                        <a:cs typeface="Arial" charset="0"/>
                      </a:rPr>
                      <m:t>=17.6 </m:t>
                    </m:r>
                    <m:r>
                      <a:rPr lang="en-US" sz="2000" b="0" i="1" smtClean="0">
                        <a:latin typeface="Cambria Math" panose="02040503050406030204" pitchFamily="18" charset="0"/>
                        <a:cs typeface="Arial" charset="0"/>
                      </a:rPr>
                      <m:t>𝑠𝑒𝑐</m:t>
                    </m:r>
                  </m:oMath>
                </a14:m>
                <a:r>
                  <a:rPr lang="en-US" sz="2000" dirty="0">
                    <a:latin typeface="Arial" charset="0"/>
                    <a:ea typeface="Arial" charset="0"/>
                    <a:cs typeface="Arial" charset="0"/>
                  </a:rPr>
                  <a:t>  (Assuming full thrust).</a:t>
                </a:r>
              </a:p>
              <a:p>
                <a:pPr marL="342900" indent="-342900" algn="l">
                  <a:spcBef>
                    <a:spcPts val="2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𝑑</m:t>
                        </m:r>
                      </m:e>
                      <m:sub>
                        <m:r>
                          <a:rPr lang="en-US" sz="2000" b="0" i="1" smtClean="0">
                            <a:latin typeface="Cambria Math" panose="02040503050406030204" pitchFamily="18" charset="0"/>
                            <a:cs typeface="Arial" charset="0"/>
                          </a:rPr>
                          <m:t>𝑟𝑢𝑛𝑤𝑎𝑦</m:t>
                        </m:r>
                      </m:sub>
                    </m:sSub>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2</m:t>
                        </m:r>
                      </m:den>
                    </m:f>
                    <m:r>
                      <a:rPr lang="en-US" sz="2000" b="0" i="1" smtClean="0">
                        <a:latin typeface="Cambria Math" panose="02040503050406030204" pitchFamily="18" charset="0"/>
                        <a:cs typeface="Arial" charset="0"/>
                      </a:rPr>
                      <m:t>𝑎</m:t>
                    </m:r>
                    <m:sSup>
                      <m:sSupPr>
                        <m:ctrlPr>
                          <a:rPr lang="en-US" sz="2000" b="0" i="1" smtClean="0">
                            <a:latin typeface="Cambria Math" panose="02040503050406030204" pitchFamily="18" charset="0"/>
                            <a:cs typeface="Arial" charset="0"/>
                          </a:rPr>
                        </m:ctrlPr>
                      </m:sSup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𝑡</m:t>
                            </m:r>
                          </m:e>
                          <m:sub>
                            <m:r>
                              <a:rPr lang="en-US" sz="2000" b="0" i="1" smtClean="0">
                                <a:latin typeface="Cambria Math" panose="02040503050406030204" pitchFamily="18" charset="0"/>
                                <a:cs typeface="Arial" charset="0"/>
                              </a:rPr>
                              <m:t>𝑡𝑎𝑘𝑒𝑜𝑓𝑓</m:t>
                            </m:r>
                          </m:sub>
                        </m:sSub>
                      </m:e>
                      <m:sup>
                        <m:r>
                          <a:rPr lang="en-US" sz="2000" b="0" i="1" smtClean="0">
                            <a:latin typeface="Cambria Math" panose="02040503050406030204" pitchFamily="18" charset="0"/>
                            <a:cs typeface="Arial" charset="0"/>
                          </a:rPr>
                          <m:t>2</m:t>
                        </m:r>
                      </m:sup>
                    </m:sSup>
                  </m:oMath>
                </a14:m>
                <a:r>
                  <a:rPr lang="en-US" sz="2000" dirty="0">
                    <a:latin typeface="Arial" charset="0"/>
                    <a:ea typeface="Arial" charset="0"/>
                    <a:cs typeface="Arial" charset="0"/>
                  </a:rPr>
                  <a:t>.  In our case,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𝑑</m:t>
                        </m:r>
                      </m:e>
                      <m:sub>
                        <m:r>
                          <a:rPr lang="en-US" sz="2000" i="1">
                            <a:latin typeface="Cambria Math" panose="02040503050406030204" pitchFamily="18" charset="0"/>
                            <a:cs typeface="Arial" charset="0"/>
                          </a:rPr>
                          <m:t>𝑟𝑢𝑛𝑤𝑎𝑦</m:t>
                        </m:r>
                      </m:sub>
                    </m:sSub>
                    <m:r>
                      <a:rPr lang="en-US" sz="2000" i="1">
                        <a:latin typeface="Cambria Math" panose="02040503050406030204" pitchFamily="18" charset="0"/>
                        <a:cs typeface="Arial" charset="0"/>
                      </a:rPr>
                      <m:t>=</m:t>
                    </m:r>
                  </m:oMath>
                </a14:m>
                <a:r>
                  <a:rPr lang="en-US" sz="2000" dirty="0">
                    <a:latin typeface="Arial" charset="0"/>
                    <a:ea typeface="Arial" charset="0"/>
                    <a:cs typeface="Arial" charset="0"/>
                  </a:rPr>
                  <a:t> 513m (about 1700 ft).</a:t>
                </a:r>
              </a:p>
              <a:p>
                <a:pPr marL="342900" indent="-342900" algn="l">
                  <a:spcBef>
                    <a:spcPts val="200"/>
                  </a:spcBef>
                  <a:buFont typeface="Arial" panose="020B0604020202020204" pitchFamily="34" charset="0"/>
                  <a:buChar char="•"/>
                </a:pPr>
                <a:r>
                  <a:rPr lang="en-US" sz="2000" dirty="0">
                    <a:latin typeface="Arial" charset="0"/>
                    <a:ea typeface="Arial" charset="0"/>
                    <a:cs typeface="Arial" charset="0"/>
                  </a:rPr>
                  <a:t>Note these are approximate; many factors can affect result including actual weight, actual thrust applied, and actual air density.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4812" y="1611086"/>
                <a:ext cx="11762376" cy="4992008"/>
              </a:xfrm>
              <a:blipFill>
                <a:blip r:embed="rId3"/>
                <a:stretch>
                  <a:fillRect l="-431" t="-101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dirty="0"/>
          </a:p>
        </p:txBody>
      </p:sp>
      <p:pic>
        <p:nvPicPr>
          <p:cNvPr id="4" name="Picture 3">
            <a:extLst>
              <a:ext uri="{FF2B5EF4-FFF2-40B4-BE49-F238E27FC236}">
                <a16:creationId xmlns:a16="http://schemas.microsoft.com/office/drawing/2014/main" id="{F760957C-39F2-F046-B1CA-D22EF7B8B92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57993" y="935188"/>
            <a:ext cx="2993875" cy="2248525"/>
          </a:xfrm>
          <a:prstGeom prst="rect">
            <a:avLst/>
          </a:prstGeom>
        </p:spPr>
      </p:pic>
      <p:sp>
        <p:nvSpPr>
          <p:cNvPr id="7" name="TextBox 6">
            <a:extLst>
              <a:ext uri="{FF2B5EF4-FFF2-40B4-BE49-F238E27FC236}">
                <a16:creationId xmlns:a16="http://schemas.microsoft.com/office/drawing/2014/main" id="{DA86E47A-3D80-0947-B088-48ED03CA9736}"/>
              </a:ext>
            </a:extLst>
          </p:cNvPr>
          <p:cNvSpPr txBox="1"/>
          <p:nvPr/>
        </p:nvSpPr>
        <p:spPr>
          <a:xfrm>
            <a:off x="9993879" y="729455"/>
            <a:ext cx="1896673" cy="307777"/>
          </a:xfrm>
          <a:prstGeom prst="rect">
            <a:avLst/>
          </a:prstGeom>
          <a:noFill/>
        </p:spPr>
        <p:txBody>
          <a:bodyPr wrap="none" rtlCol="0">
            <a:spAutoFit/>
          </a:bodyPr>
          <a:lstStyle/>
          <a:p>
            <a:r>
              <a:rPr lang="en-US" sz="1400" dirty="0"/>
              <a:t>Diagram: Wikipedia</a:t>
            </a:r>
          </a:p>
        </p:txBody>
      </p:sp>
    </p:spTree>
    <p:extLst>
      <p:ext uri="{BB962C8B-B14F-4D97-AF65-F5344CB8AC3E}">
        <p14:creationId xmlns:p14="http://schemas.microsoft.com/office/powerpoint/2010/main" val="34353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28497"/>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Waypoints and drone navigation</a:t>
            </a:r>
          </a:p>
        </p:txBody>
      </p:sp>
      <p:sp>
        <p:nvSpPr>
          <p:cNvPr id="3" name="Content Placeholder 2"/>
          <p:cNvSpPr>
            <a:spLocks noGrp="1"/>
          </p:cNvSpPr>
          <p:nvPr>
            <p:ph idx="1"/>
          </p:nvPr>
        </p:nvSpPr>
        <p:spPr>
          <a:xfrm>
            <a:off x="426719" y="2244725"/>
            <a:ext cx="11582400" cy="4476751"/>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Same roll, pitch and yaw angles used to describe flight.</a:t>
            </a:r>
          </a:p>
          <a:p>
            <a:pPr marL="342900" indent="-342900" algn="l">
              <a:buFont typeface="Arial" panose="020B0604020202020204" pitchFamily="34" charset="0"/>
              <a:buChar char="•"/>
            </a:pPr>
            <a:r>
              <a:rPr lang="en-US" sz="2000" dirty="0">
                <a:latin typeface="Arial" charset="0"/>
                <a:ea typeface="Arial" charset="0"/>
                <a:cs typeface="Arial" charset="0"/>
              </a:rPr>
              <a:t>Drone accelerated by tipping rotors down a little.</a:t>
            </a:r>
          </a:p>
          <a:p>
            <a:pPr marL="342900" indent="-342900" algn="l">
              <a:buFont typeface="Arial" panose="020B0604020202020204" pitchFamily="34" charset="0"/>
              <a:buChar char="•"/>
            </a:pPr>
            <a:r>
              <a:rPr lang="en-US" sz="2000" dirty="0">
                <a:latin typeface="Arial" charset="0"/>
                <a:ea typeface="Arial" charset="0"/>
                <a:cs typeface="Arial" charset="0"/>
              </a:rPr>
              <a:t>Usually, we navigate to intermediate “waypoint.” </a:t>
            </a:r>
          </a:p>
          <a:p>
            <a:pPr marL="342900" indent="-342900" algn="l">
              <a:buFont typeface="Arial" panose="020B0604020202020204" pitchFamily="34" charset="0"/>
              <a:buChar char="•"/>
            </a:pPr>
            <a:r>
              <a:rPr lang="en-US" sz="2000" dirty="0">
                <a:latin typeface="Arial" charset="0"/>
                <a:ea typeface="Arial" charset="0"/>
                <a:cs typeface="Arial" charset="0"/>
              </a:rPr>
              <a:t>Total journey consists of sequence of waypoints (like 737, listen to air traffic control).</a:t>
            </a:r>
          </a:p>
          <a:p>
            <a:pPr marL="342900" indent="-342900" algn="l">
              <a:buFont typeface="Arial" panose="020B0604020202020204" pitchFamily="34" charset="0"/>
              <a:buChar char="•"/>
            </a:pPr>
            <a:r>
              <a:rPr lang="en-US" sz="2000" dirty="0">
                <a:latin typeface="Arial" charset="0"/>
                <a:ea typeface="Arial" charset="0"/>
                <a:cs typeface="Arial" charset="0"/>
              </a:rPr>
              <a:t>Given current location (say latitude and longitude) and next waypoint (latitude and longitude), we calculate bearing and use the compass.  Head that way.</a:t>
            </a:r>
          </a:p>
          <a:p>
            <a:pPr marL="342900" indent="-342900" algn="l">
              <a:buFont typeface="Arial" panose="020B0604020202020204" pitchFamily="34" charset="0"/>
              <a:buChar char="•"/>
            </a:pPr>
            <a:r>
              <a:rPr lang="en-US" sz="2000" dirty="0">
                <a:latin typeface="Arial" charset="0"/>
                <a:ea typeface="Arial" charset="0"/>
                <a:cs typeface="Arial" charset="0"/>
              </a:rPr>
              <a:t>We could also use the camera for navigation if the terrain is familiar.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dirty="0"/>
          </a:p>
        </p:txBody>
      </p:sp>
    </p:spTree>
    <p:extLst>
      <p:ext uri="{BB962C8B-B14F-4D97-AF65-F5344CB8AC3E}">
        <p14:creationId xmlns:p14="http://schemas.microsoft.com/office/powerpoint/2010/main" val="2210957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64" y="136524"/>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Drones, part 3, critical RF dependencies</a:t>
            </a:r>
          </a:p>
        </p:txBody>
      </p:sp>
      <p:sp>
        <p:nvSpPr>
          <p:cNvPr id="3" name="Content Placeholder 2"/>
          <p:cNvSpPr>
            <a:spLocks noGrp="1"/>
          </p:cNvSpPr>
          <p:nvPr>
            <p:ph idx="1"/>
          </p:nvPr>
        </p:nvSpPr>
        <p:spPr>
          <a:xfrm>
            <a:off x="523076" y="2208440"/>
            <a:ext cx="11112910" cy="442368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GPS fundamentals</a:t>
            </a:r>
          </a:p>
          <a:p>
            <a:pPr marL="342900" indent="-342900" algn="l">
              <a:buFont typeface="Arial" charset="0"/>
              <a:buChar char="•"/>
            </a:pPr>
            <a:r>
              <a:rPr lang="en-US" dirty="0">
                <a:latin typeface="Arial" panose="020B0604020202020204" pitchFamily="34" charset="0"/>
                <a:cs typeface="Arial" panose="020B0604020202020204" pitchFamily="34" charset="0"/>
              </a:rPr>
              <a:t>RF effects</a:t>
            </a:r>
          </a:p>
          <a:p>
            <a:pPr marL="342900" indent="-342900" algn="l">
              <a:buFont typeface="Arial" charset="0"/>
              <a:buChar char="•"/>
            </a:pPr>
            <a:r>
              <a:rPr lang="en-US" dirty="0">
                <a:latin typeface="Arial" panose="020B0604020202020204" pitchFamily="34" charset="0"/>
                <a:cs typeface="Arial" panose="020B0604020202020204" pitchFamily="34" charset="0"/>
              </a:rPr>
              <a:t>Jamming drone control and data channels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dirty="0"/>
          </a:p>
        </p:txBody>
      </p:sp>
    </p:spTree>
    <p:extLst>
      <p:ext uri="{BB962C8B-B14F-4D97-AF65-F5344CB8AC3E}">
        <p14:creationId xmlns:p14="http://schemas.microsoft.com/office/powerpoint/2010/main" val="303361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57525"/>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711536"/>
                <a:ext cx="11582400" cy="4910323"/>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Four satellites needed.  Each satellite transmits </a:t>
                </a:r>
                <a14:m>
                  <m:oMath xmlns:m="http://schemas.openxmlformats.org/officeDocument/2006/math">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𝑦</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𝑧</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𝑖</m:t>
                            </m:r>
                          </m:sub>
                        </m:sSub>
                      </m:e>
                    </m:d>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is the satellite time when the signal is transmitted,</a:t>
                </a:r>
                <a14:m>
                  <m:oMath xmlns:m="http://schemas.openxmlformats.org/officeDocument/2006/math">
                    <m:d>
                      <m:dPr>
                        <m:ctrlPr>
                          <a:rPr lang="en-US" sz="2000" i="1">
                            <a:latin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𝑥</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𝑦</m:t>
                            </m:r>
                          </m:e>
                          <m:sub>
                            <m:r>
                              <a:rPr lang="en-US" sz="2000" i="1">
                                <a:latin typeface="Cambria Math" panose="02040503050406030204" pitchFamily="18" charset="0"/>
                                <a:cs typeface="Arial" panose="020B0604020202020204" pitchFamily="34" charset="0"/>
                              </a:rPr>
                              <m:t>𝑖</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𝑧</m:t>
                            </m:r>
                          </m:e>
                          <m:sub>
                            <m:r>
                              <a:rPr lang="en-US" sz="2000" i="1">
                                <a:latin typeface="Cambria Math" panose="02040503050406030204" pitchFamily="18" charset="0"/>
                                <a:cs typeface="Arial" panose="020B0604020202020204" pitchFamily="34" charset="0"/>
                              </a:rPr>
                              <m:t>𝑖</m:t>
                            </m:r>
                          </m:sub>
                        </m:sSub>
                      </m:e>
                    </m:d>
                  </m:oMath>
                </a14:m>
                <a:r>
                  <a:rPr lang="en-US" sz="2000" dirty="0">
                    <a:latin typeface="Arial" panose="020B0604020202020204" pitchFamily="34" charset="0"/>
                    <a:cs typeface="Arial" panose="020B0604020202020204" pitchFamily="34" charset="0"/>
                  </a:rPr>
                  <a:t> is satellite position and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is the time according to the receiver clock. </a:t>
                </a:r>
                <a14:m>
                  <m:oMath xmlns:m="http://schemas.openxmlformats.org/officeDocument/2006/math">
                    <m:r>
                      <a:rPr lang="en-US" sz="2000" b="0" i="1" smtClean="0">
                        <a:latin typeface="Cambria Math" panose="02040503050406030204" pitchFamily="18" charset="0"/>
                        <a:cs typeface="Arial" panose="020B0604020202020204" pitchFamily="34" charset="0"/>
                      </a:rPr>
                      <m:t>𝑏</m:t>
                    </m:r>
                  </m:oMath>
                </a14:m>
                <a:r>
                  <a:rPr lang="en-US" sz="2000" dirty="0">
                    <a:latin typeface="Arial" panose="020B0604020202020204" pitchFamily="34" charset="0"/>
                    <a:cs typeface="Arial" panose="020B0604020202020204" pitchFamily="34" charset="0"/>
                  </a:rPr>
                  <a:t> is the receiver clock bias.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Equations are </a:t>
                </a:r>
                <a14:m>
                  <m:oMath xmlns:m="http://schemas.openxmlformats.org/officeDocument/2006/math">
                    <m:rad>
                      <m:radPr>
                        <m:deg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radPr>
                      <m:deg/>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e>
                              <m:sub>
                                <m:r>
                                  <a:rPr lang="en-US" sz="2000" i="1">
                                    <a:latin typeface="Cambria Math" panose="02040503050406030204" pitchFamily="18" charset="0"/>
                                    <a:ea typeface="Cambria Math" panose="02040503050406030204" pitchFamily="18" charset="0"/>
                                    <a:cs typeface="Arial" panose="020B0604020202020204" pitchFamily="34" charset="0"/>
                                  </a:rPr>
                                  <m:t>𝑖</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e>
                              <m:sub>
                                <m:r>
                                  <a:rPr lang="en-US" sz="2000" i="1">
                                    <a:latin typeface="Cambria Math" panose="02040503050406030204" pitchFamily="18" charset="0"/>
                                    <a:ea typeface="Cambria Math" panose="02040503050406030204" pitchFamily="18" charset="0"/>
                                    <a:cs typeface="Arial" panose="020B0604020202020204" pitchFamily="34" charset="0"/>
                                  </a:rPr>
                                  <m:t>𝑖</m:t>
                                </m:r>
                              </m:sub>
                            </m:sSub>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e>
                    </m:ra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𝑑</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𝑏</m:t>
                        </m:r>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𝑠</m:t>
                            </m:r>
                          </m:e>
                          <m:sub>
                            <m:r>
                              <a:rPr lang="en-US" sz="2000" b="0" i="1" smtClean="0">
                                <a:latin typeface="Cambria Math" panose="02040503050406030204" pitchFamily="18" charset="0"/>
                                <a:cs typeface="Arial" panose="020B0604020202020204" pitchFamily="34" charset="0"/>
                              </a:rPr>
                              <m:t>𝑖</m:t>
                            </m:r>
                          </m:sub>
                        </m:sSub>
                      </m:e>
                    </m:d>
                    <m:r>
                      <a:rPr lang="en-US" sz="2000" b="0" i="1" smtClean="0">
                        <a:latin typeface="Cambria Math" panose="02040503050406030204" pitchFamily="18" charset="0"/>
                        <a:cs typeface="Arial" panose="020B0604020202020204" pitchFamily="34" charset="0"/>
                      </a:rPr>
                      <m:t>𝑐</m:t>
                    </m:r>
                  </m:oMath>
                </a14:m>
                <a:r>
                  <a:rPr lang="en-US" sz="2000" dirty="0">
                    <a:latin typeface="Arial" panose="020B0604020202020204" pitchFamily="34" charset="0"/>
                    <a:cs typeface="Arial" panose="020B0604020202020204" pitchFamily="34" charset="0"/>
                  </a:rPr>
                  <a:t>.  Solve for </a:t>
                </a:r>
                <a14:m>
                  <m:oMath xmlns:m="http://schemas.openxmlformats.org/officeDocument/2006/math">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𝑧</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𝑏</m:t>
                    </m:r>
                    <m:r>
                      <a:rPr lang="en-US" sz="2000" b="0" i="1"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you have more than 4 sighted satellites, use least squares approximation to get the best solution.</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GPS signal oscillates at the fundamental clock frequency of 10.23 Mhz.  This signal is separately multiplied in frequency by the integers 154 and 120, to create the L1 and L2 carrier signals.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L1 (1575.42 MHz):  Coarse-acquisition (C/A) and encrypted precision (P(Y)) codes, plus the L1 civilian (L1C) and military (M) codes.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L2 (1227.60 MHz):  P(Y) code, plus the L2C and military codes.</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711536"/>
                <a:ext cx="11582400" cy="4910323"/>
              </a:xfrm>
              <a:blipFill>
                <a:blip r:embed="rId3"/>
                <a:stretch>
                  <a:fillRect l="-439" t="-1034" r="-6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a:t>
            </a:fld>
            <a:endParaRPr lang="en-US" dirty="0"/>
          </a:p>
        </p:txBody>
      </p:sp>
    </p:spTree>
    <p:extLst>
      <p:ext uri="{BB962C8B-B14F-4D97-AF65-F5344CB8AC3E}">
        <p14:creationId xmlns:p14="http://schemas.microsoft.com/office/powerpoint/2010/main" val="261286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GPS</a:t>
            </a:r>
          </a:p>
        </p:txBody>
      </p:sp>
      <p:sp>
        <p:nvSpPr>
          <p:cNvPr id="3" name="Content Placeholder 2"/>
          <p:cNvSpPr>
            <a:spLocks noGrp="1"/>
          </p:cNvSpPr>
          <p:nvPr>
            <p:ph idx="1"/>
          </p:nvPr>
        </p:nvSpPr>
        <p:spPr>
          <a:xfrm>
            <a:off x="278673" y="1417385"/>
            <a:ext cx="11582400" cy="4910323"/>
          </a:xfrm>
        </p:spPr>
        <p:txBody>
          <a:bodyPr>
            <a:noAutofit/>
          </a:bodyPr>
          <a:lstStyle/>
          <a:p>
            <a:pPr marL="342900" indent="-342900" algn="l">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satellite constellation is designed to have at least 4 satellites in view anytime for any location. Information is encoded using phase modulation.  The binary digits 0 and 1 are represented by multiplying the electrical signals by either +1 or −1, which is equivalent to leaving the signal unchanged, or flipping the phase of the signal by 180. </a:t>
            </a:r>
          </a:p>
          <a:p>
            <a:pPr marL="342900" indent="-342900" algn="l">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There are three types of code on the carrier signals: the C/A code, the P code, and the navigation code.</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C/A (“coarse acquisition”) code is on L1 channel and repeats every 1 ms at a rate of 1.023 Mbps. The C/A code contains is the time according to the satellite clock. Each satellite has a different C/A code, so that they can be uniquely identified. </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P (“precise”) code is identical on the L1 and L2 channel. The P code repeats every 267 days, the code is divided into 7 day segments; each with a “PRN” number. The basic information is the satellite clock time with ten times the resolution as the C/A code. Unlike the C/A code, the P code can be encrypted by a process known as “anti-spoofing”, or “A/S”.</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 navigation message is on the L1 channel, transmitted at 50 bps. It is a 1500 bit sequence, and takes 30 seconds to transmit. The navigation message includes the broadcast ephemeris (satellite orbital parameters), satellite clock corrections, almanac data, ionosphere information, and satellite health status.</a:t>
            </a:r>
          </a:p>
          <a:p>
            <a:pPr marL="742950" lvl="1" indent="-285750" algn="l">
              <a:spcBef>
                <a:spcPts val="0"/>
              </a:spcBef>
              <a:buFont typeface="Arial" panose="020B0604020202020204" pitchFamily="34" charset="0"/>
              <a:buChar char="•"/>
            </a:pPr>
            <a:r>
              <a:rPr lang="en-US" sz="1800" dirty="0">
                <a:latin typeface="Arial" panose="020B0604020202020204" pitchFamily="34" charset="0"/>
                <a:cs typeface="Arial" panose="020B0604020202020204" pitchFamily="34" charset="0"/>
              </a:rPr>
              <a:t>Thanks, DARPA.</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a:t>
            </a:fld>
            <a:endParaRPr lang="en-US" dirty="0"/>
          </a:p>
        </p:txBody>
      </p:sp>
    </p:spTree>
    <p:extLst>
      <p:ext uri="{BB962C8B-B14F-4D97-AF65-F5344CB8AC3E}">
        <p14:creationId xmlns:p14="http://schemas.microsoft.com/office/powerpoint/2010/main" val="316867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Directional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8823" y="1975847"/>
                <a:ext cx="11434354" cy="4768170"/>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 2 meter parabolic antenna has a beam width of about 2.6 degrees in the X-band.</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This can be used to get a distance and noisy direction when locating a drone from a single X-band radar.</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If you have several, differently sited X-band radars, you can get a good idea where a drone is.</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𝐻𝑃𝐵𝑊</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num>
                      <m:den>
                        <m:r>
                          <a:rPr lang="en-US" sz="2000" b="0" i="1" smtClean="0">
                            <a:latin typeface="Cambria Math" panose="02040503050406030204" pitchFamily="18" charset="0"/>
                            <a:cs typeface="Arial" panose="020B0604020202020204" pitchFamily="34" charset="0"/>
                          </a:rPr>
                          <m:t>𝑑</m:t>
                        </m:r>
                      </m:den>
                    </m:f>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≈60.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8823" y="1975847"/>
                <a:ext cx="11434354" cy="4768170"/>
              </a:xfrm>
              <a:blipFill>
                <a:blip r:embed="rId3"/>
                <a:stretch>
                  <a:fillRect l="-444" t="-16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dirty="0"/>
          </a:p>
        </p:txBody>
      </p:sp>
    </p:spTree>
    <p:extLst>
      <p:ext uri="{BB962C8B-B14F-4D97-AF65-F5344CB8AC3E}">
        <p14:creationId xmlns:p14="http://schemas.microsoft.com/office/powerpoint/2010/main" val="4271698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44610"/>
            <a:ext cx="11305622" cy="868362"/>
          </a:xfrm>
        </p:spPr>
        <p:txBody>
          <a:bodyPr anchor="ctr">
            <a:normAutofit/>
          </a:bodyPr>
          <a:lstStyle/>
          <a:p>
            <a:pPr algn="ctr"/>
            <a:r>
              <a:rPr lang="en-US" sz="4400" dirty="0">
                <a:latin typeface="Arial" panose="020B0604020202020204" pitchFamily="34" charset="0"/>
                <a:cs typeface="Arial" panose="020B0604020202020204" pitchFamily="34" charset="0"/>
              </a:rPr>
              <a:t>Drones, part 4 : real life drones</a:t>
            </a:r>
          </a:p>
        </p:txBody>
      </p:sp>
      <p:sp>
        <p:nvSpPr>
          <p:cNvPr id="3" name="Content Placeholder 2"/>
          <p:cNvSpPr>
            <a:spLocks noGrp="1"/>
          </p:cNvSpPr>
          <p:nvPr>
            <p:ph idx="1"/>
          </p:nvPr>
        </p:nvSpPr>
        <p:spPr>
          <a:xfrm>
            <a:off x="619432" y="1811153"/>
            <a:ext cx="11112910" cy="4910323"/>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x</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dirty="0"/>
          </a:p>
        </p:txBody>
      </p:sp>
    </p:spTree>
    <p:extLst>
      <p:ext uri="{BB962C8B-B14F-4D97-AF65-F5344CB8AC3E}">
        <p14:creationId xmlns:p14="http://schemas.microsoft.com/office/powerpoint/2010/main" val="660667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C743921-F42B-4ECE-B8DE-C558D0EA48E7}"/>
              </a:ext>
            </a:extLst>
          </p:cNvPr>
          <p:cNvSpPr/>
          <p:nvPr/>
        </p:nvSpPr>
        <p:spPr>
          <a:xfrm>
            <a:off x="2382175" y="2707689"/>
            <a:ext cx="4506868" cy="3107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ESC-Board</a:t>
            </a:r>
          </a:p>
        </p:txBody>
      </p:sp>
      <p:sp>
        <p:nvSpPr>
          <p:cNvPr id="5" name="Rechteck 4">
            <a:extLst>
              <a:ext uri="{FF2B5EF4-FFF2-40B4-BE49-F238E27FC236}">
                <a16:creationId xmlns:a16="http://schemas.microsoft.com/office/drawing/2014/main" id="{C23FC900-5F23-4994-B0BF-498469E4B9A3}"/>
              </a:ext>
            </a:extLst>
          </p:cNvPr>
          <p:cNvSpPr/>
          <p:nvPr/>
        </p:nvSpPr>
        <p:spPr>
          <a:xfrm>
            <a:off x="3000564" y="3123696"/>
            <a:ext cx="888591"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Motor Preamp</a:t>
            </a:r>
          </a:p>
        </p:txBody>
      </p:sp>
      <p:sp>
        <p:nvSpPr>
          <p:cNvPr id="7" name="Rechteck 6">
            <a:extLst>
              <a:ext uri="{FF2B5EF4-FFF2-40B4-BE49-F238E27FC236}">
                <a16:creationId xmlns:a16="http://schemas.microsoft.com/office/drawing/2014/main" id="{EDA9F36F-AC89-4626-92BC-8F6BFA825729}"/>
              </a:ext>
            </a:extLst>
          </p:cNvPr>
          <p:cNvSpPr/>
          <p:nvPr/>
        </p:nvSpPr>
        <p:spPr>
          <a:xfrm>
            <a:off x="5080240" y="3123696"/>
            <a:ext cx="983943"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TMSS320F</a:t>
            </a:r>
          </a:p>
        </p:txBody>
      </p:sp>
      <p:sp>
        <p:nvSpPr>
          <p:cNvPr id="8" name="Rechteck 7">
            <a:extLst>
              <a:ext uri="{FF2B5EF4-FFF2-40B4-BE49-F238E27FC236}">
                <a16:creationId xmlns:a16="http://schemas.microsoft.com/office/drawing/2014/main" id="{9955B01A-01CE-4F7C-A8AC-E5EFA62D06D7}"/>
              </a:ext>
            </a:extLst>
          </p:cNvPr>
          <p:cNvSpPr/>
          <p:nvPr/>
        </p:nvSpPr>
        <p:spPr>
          <a:xfrm>
            <a:off x="1719376" y="1855433"/>
            <a:ext cx="1006069"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sp>
        <p:nvSpPr>
          <p:cNvPr id="9" name="Rechteck 8">
            <a:extLst>
              <a:ext uri="{FF2B5EF4-FFF2-40B4-BE49-F238E27FC236}">
                <a16:creationId xmlns:a16="http://schemas.microsoft.com/office/drawing/2014/main" id="{4D2CBC05-221E-4296-B439-4325A9519963}"/>
              </a:ext>
            </a:extLst>
          </p:cNvPr>
          <p:cNvSpPr/>
          <p:nvPr/>
        </p:nvSpPr>
        <p:spPr>
          <a:xfrm>
            <a:off x="2252533" y="1393795"/>
            <a:ext cx="953897"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sp>
        <p:nvSpPr>
          <p:cNvPr id="10" name="Rechteck 9">
            <a:extLst>
              <a:ext uri="{FF2B5EF4-FFF2-40B4-BE49-F238E27FC236}">
                <a16:creationId xmlns:a16="http://schemas.microsoft.com/office/drawing/2014/main" id="{9735C505-0947-477A-873C-C4C2E4733D0E}"/>
              </a:ext>
            </a:extLst>
          </p:cNvPr>
          <p:cNvSpPr/>
          <p:nvPr/>
        </p:nvSpPr>
        <p:spPr>
          <a:xfrm>
            <a:off x="2374235" y="949912"/>
            <a:ext cx="1092495"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sp>
        <p:nvSpPr>
          <p:cNvPr id="11" name="Rechteck 10">
            <a:extLst>
              <a:ext uri="{FF2B5EF4-FFF2-40B4-BE49-F238E27FC236}">
                <a16:creationId xmlns:a16="http://schemas.microsoft.com/office/drawing/2014/main" id="{B8230852-739D-4FD4-8DE6-CBAC8A66E00A}"/>
              </a:ext>
            </a:extLst>
          </p:cNvPr>
          <p:cNvSpPr/>
          <p:nvPr/>
        </p:nvSpPr>
        <p:spPr>
          <a:xfrm>
            <a:off x="2885243" y="488274"/>
            <a:ext cx="976543"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a:t>
            </a:r>
          </a:p>
        </p:txBody>
      </p:sp>
      <p:cxnSp>
        <p:nvCxnSpPr>
          <p:cNvPr id="13" name="Gerade Verbindung mit Pfeil 12">
            <a:extLst>
              <a:ext uri="{FF2B5EF4-FFF2-40B4-BE49-F238E27FC236}">
                <a16:creationId xmlns:a16="http://schemas.microsoft.com/office/drawing/2014/main" id="{19365CCB-77D6-4D1C-8647-842EFE314379}"/>
              </a:ext>
            </a:extLst>
          </p:cNvPr>
          <p:cNvCxnSpPr>
            <a:cxnSpLocks/>
          </p:cNvCxnSpPr>
          <p:nvPr/>
        </p:nvCxnSpPr>
        <p:spPr>
          <a:xfrm flipH="1">
            <a:off x="2510903" y="2246051"/>
            <a:ext cx="1" cy="4616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6225C5-E247-4CEF-A761-6DEEEAA7AB22}"/>
              </a:ext>
            </a:extLst>
          </p:cNvPr>
          <p:cNvCxnSpPr/>
          <p:nvPr/>
        </p:nvCxnSpPr>
        <p:spPr>
          <a:xfrm>
            <a:off x="2885243" y="1784413"/>
            <a:ext cx="0" cy="9232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ADEE2759-C783-4EE7-B6A4-81B263183C62}"/>
              </a:ext>
            </a:extLst>
          </p:cNvPr>
          <p:cNvCxnSpPr>
            <a:cxnSpLocks/>
          </p:cNvCxnSpPr>
          <p:nvPr/>
        </p:nvCxnSpPr>
        <p:spPr>
          <a:xfrm>
            <a:off x="3259584" y="1340530"/>
            <a:ext cx="0" cy="1367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6E805EE3-8F5A-43BD-BD64-17C39B0E76D8}"/>
              </a:ext>
            </a:extLst>
          </p:cNvPr>
          <p:cNvCxnSpPr>
            <a:cxnSpLocks/>
          </p:cNvCxnSpPr>
          <p:nvPr/>
        </p:nvCxnSpPr>
        <p:spPr>
          <a:xfrm>
            <a:off x="3698288" y="878892"/>
            <a:ext cx="0" cy="18287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9ED350CA-C92A-42AD-AFF9-E62447FFFC49}"/>
              </a:ext>
            </a:extLst>
          </p:cNvPr>
          <p:cNvSpPr/>
          <p:nvPr/>
        </p:nvSpPr>
        <p:spPr>
          <a:xfrm>
            <a:off x="4168804" y="488274"/>
            <a:ext cx="790113" cy="39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LEDs</a:t>
            </a:r>
          </a:p>
        </p:txBody>
      </p:sp>
      <p:cxnSp>
        <p:nvCxnSpPr>
          <p:cNvPr id="24" name="Gerade Verbindung mit Pfeil 23">
            <a:extLst>
              <a:ext uri="{FF2B5EF4-FFF2-40B4-BE49-F238E27FC236}">
                <a16:creationId xmlns:a16="http://schemas.microsoft.com/office/drawing/2014/main" id="{98EB21EB-870F-4DAA-B2D5-87CA33773480}"/>
              </a:ext>
            </a:extLst>
          </p:cNvPr>
          <p:cNvCxnSpPr>
            <a:cxnSpLocks/>
          </p:cNvCxnSpPr>
          <p:nvPr/>
        </p:nvCxnSpPr>
        <p:spPr>
          <a:xfrm>
            <a:off x="4462509" y="871495"/>
            <a:ext cx="0" cy="18287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BDE79BB4-ADEC-4DED-BF0D-2F2FCF2DBA78}"/>
              </a:ext>
            </a:extLst>
          </p:cNvPr>
          <p:cNvSpPr/>
          <p:nvPr/>
        </p:nvSpPr>
        <p:spPr>
          <a:xfrm>
            <a:off x="2885243" y="3852908"/>
            <a:ext cx="3426772" cy="1788849"/>
          </a:xfrm>
          <a:prstGeom prst="rect">
            <a:avLst/>
          </a:prstGeom>
          <a:ln w="25400"/>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dirty="0"/>
              <a:t>Flight Controller</a:t>
            </a:r>
          </a:p>
        </p:txBody>
      </p:sp>
      <p:sp>
        <p:nvSpPr>
          <p:cNvPr id="27" name="Rechteck 26">
            <a:extLst>
              <a:ext uri="{FF2B5EF4-FFF2-40B4-BE49-F238E27FC236}">
                <a16:creationId xmlns:a16="http://schemas.microsoft.com/office/drawing/2014/main" id="{4B77A6AD-CF78-439F-9615-569D1F2E9521}"/>
              </a:ext>
            </a:extLst>
          </p:cNvPr>
          <p:cNvSpPr/>
          <p:nvPr/>
        </p:nvSpPr>
        <p:spPr>
          <a:xfrm>
            <a:off x="3951473" y="3134791"/>
            <a:ext cx="971930"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MOSFETs</a:t>
            </a:r>
          </a:p>
        </p:txBody>
      </p:sp>
      <p:sp>
        <p:nvSpPr>
          <p:cNvPr id="6" name="Rechteck 5">
            <a:extLst>
              <a:ext uri="{FF2B5EF4-FFF2-40B4-BE49-F238E27FC236}">
                <a16:creationId xmlns:a16="http://schemas.microsoft.com/office/drawing/2014/main" id="{89B3D7A7-3276-44D3-B456-FBB994FDCCFA}"/>
              </a:ext>
            </a:extLst>
          </p:cNvPr>
          <p:cNvSpPr/>
          <p:nvPr/>
        </p:nvSpPr>
        <p:spPr>
          <a:xfrm>
            <a:off x="3028024" y="4229464"/>
            <a:ext cx="877409" cy="443884"/>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IMU</a:t>
            </a:r>
          </a:p>
        </p:txBody>
      </p:sp>
      <p:sp>
        <p:nvSpPr>
          <p:cNvPr id="29" name="Rechteck 28">
            <a:extLst>
              <a:ext uri="{FF2B5EF4-FFF2-40B4-BE49-F238E27FC236}">
                <a16:creationId xmlns:a16="http://schemas.microsoft.com/office/drawing/2014/main" id="{5A029AC9-CDB1-47A6-A20F-72058024F55C}"/>
              </a:ext>
            </a:extLst>
          </p:cNvPr>
          <p:cNvSpPr/>
          <p:nvPr/>
        </p:nvSpPr>
        <p:spPr>
          <a:xfrm>
            <a:off x="4045993" y="4219843"/>
            <a:ext cx="877409"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Baro</a:t>
            </a:r>
          </a:p>
        </p:txBody>
      </p:sp>
      <p:sp>
        <p:nvSpPr>
          <p:cNvPr id="30" name="Rechteck 29">
            <a:extLst>
              <a:ext uri="{FF2B5EF4-FFF2-40B4-BE49-F238E27FC236}">
                <a16:creationId xmlns:a16="http://schemas.microsoft.com/office/drawing/2014/main" id="{6E91DD70-E426-4FD1-9F57-50A334B3EAEE}"/>
              </a:ext>
            </a:extLst>
          </p:cNvPr>
          <p:cNvSpPr/>
          <p:nvPr/>
        </p:nvSpPr>
        <p:spPr>
          <a:xfrm>
            <a:off x="5019587" y="4219843"/>
            <a:ext cx="877409"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HSM</a:t>
            </a:r>
          </a:p>
        </p:txBody>
      </p:sp>
      <p:sp>
        <p:nvSpPr>
          <p:cNvPr id="31" name="Rechteck 30">
            <a:extLst>
              <a:ext uri="{FF2B5EF4-FFF2-40B4-BE49-F238E27FC236}">
                <a16:creationId xmlns:a16="http://schemas.microsoft.com/office/drawing/2014/main" id="{B37FF079-343F-46A4-B4CF-C4BEC955144D}"/>
              </a:ext>
            </a:extLst>
          </p:cNvPr>
          <p:cNvSpPr/>
          <p:nvPr/>
        </p:nvSpPr>
        <p:spPr>
          <a:xfrm>
            <a:off x="3036160" y="4827962"/>
            <a:ext cx="877409" cy="443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sp>
        <p:nvSpPr>
          <p:cNvPr id="32" name="Rechteck 31">
            <a:extLst>
              <a:ext uri="{FF2B5EF4-FFF2-40B4-BE49-F238E27FC236}">
                <a16:creationId xmlns:a16="http://schemas.microsoft.com/office/drawing/2014/main" id="{52D590A5-25B9-4E7D-A42E-DECA0DD6E7FF}"/>
              </a:ext>
            </a:extLst>
          </p:cNvPr>
          <p:cNvSpPr/>
          <p:nvPr/>
        </p:nvSpPr>
        <p:spPr>
          <a:xfrm>
            <a:off x="7732451" y="4747332"/>
            <a:ext cx="1251751" cy="827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GPS</a:t>
            </a:r>
          </a:p>
        </p:txBody>
      </p:sp>
      <p:sp>
        <p:nvSpPr>
          <p:cNvPr id="33" name="Rechteck 32">
            <a:extLst>
              <a:ext uri="{FF2B5EF4-FFF2-40B4-BE49-F238E27FC236}">
                <a16:creationId xmlns:a16="http://schemas.microsoft.com/office/drawing/2014/main" id="{E2EE31FB-39E8-4EAB-A986-6A842F368DD1}"/>
              </a:ext>
            </a:extLst>
          </p:cNvPr>
          <p:cNvSpPr/>
          <p:nvPr/>
        </p:nvSpPr>
        <p:spPr>
          <a:xfrm>
            <a:off x="7947732" y="5140170"/>
            <a:ext cx="877409" cy="353617"/>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U-Blox</a:t>
            </a:r>
          </a:p>
        </p:txBody>
      </p:sp>
      <p:cxnSp>
        <p:nvCxnSpPr>
          <p:cNvPr id="35" name="Gerade Verbindung mit Pfeil 34">
            <a:extLst>
              <a:ext uri="{FF2B5EF4-FFF2-40B4-BE49-F238E27FC236}">
                <a16:creationId xmlns:a16="http://schemas.microsoft.com/office/drawing/2014/main" id="{83A7040B-6121-4FA8-A7D9-47EB66DCCB0D}"/>
              </a:ext>
            </a:extLst>
          </p:cNvPr>
          <p:cNvCxnSpPr/>
          <p:nvPr/>
        </p:nvCxnSpPr>
        <p:spPr>
          <a:xfrm>
            <a:off x="6312015" y="5271846"/>
            <a:ext cx="1420436"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Textfeld 35">
            <a:extLst>
              <a:ext uri="{FF2B5EF4-FFF2-40B4-BE49-F238E27FC236}">
                <a16:creationId xmlns:a16="http://schemas.microsoft.com/office/drawing/2014/main" id="{621204F2-89B4-47C3-8787-EFB55FEAF4C1}"/>
              </a:ext>
            </a:extLst>
          </p:cNvPr>
          <p:cNvSpPr txBox="1"/>
          <p:nvPr/>
        </p:nvSpPr>
        <p:spPr>
          <a:xfrm>
            <a:off x="6878263" y="4902514"/>
            <a:ext cx="695127" cy="369332"/>
          </a:xfrm>
          <a:prstGeom prst="rect">
            <a:avLst/>
          </a:prstGeom>
          <a:noFill/>
        </p:spPr>
        <p:txBody>
          <a:bodyPr wrap="none" rtlCol="0">
            <a:spAutoFit/>
          </a:bodyPr>
          <a:lstStyle/>
          <a:p>
            <a:r>
              <a:rPr lang="en-US" dirty="0">
                <a:solidFill>
                  <a:schemeClr val="accent2"/>
                </a:solidFill>
              </a:rPr>
              <a:t>UART</a:t>
            </a:r>
          </a:p>
        </p:txBody>
      </p:sp>
      <p:sp>
        <p:nvSpPr>
          <p:cNvPr id="37" name="Rechteck 36">
            <a:extLst>
              <a:ext uri="{FF2B5EF4-FFF2-40B4-BE49-F238E27FC236}">
                <a16:creationId xmlns:a16="http://schemas.microsoft.com/office/drawing/2014/main" id="{6E847715-A1AA-4794-9219-09FBB29E8D0E}"/>
              </a:ext>
            </a:extLst>
          </p:cNvPr>
          <p:cNvSpPr/>
          <p:nvPr/>
        </p:nvSpPr>
        <p:spPr>
          <a:xfrm>
            <a:off x="7743231" y="5685768"/>
            <a:ext cx="1251751" cy="827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Compass</a:t>
            </a:r>
          </a:p>
        </p:txBody>
      </p:sp>
      <p:cxnSp>
        <p:nvCxnSpPr>
          <p:cNvPr id="39" name="Gerade Verbindung mit Pfeil 38">
            <a:extLst>
              <a:ext uri="{FF2B5EF4-FFF2-40B4-BE49-F238E27FC236}">
                <a16:creationId xmlns:a16="http://schemas.microsoft.com/office/drawing/2014/main" id="{E5C94C8C-41C3-4C30-937C-A4D6C85C435A}"/>
              </a:ext>
            </a:extLst>
          </p:cNvPr>
          <p:cNvCxnSpPr>
            <a:cxnSpLocks/>
          </p:cNvCxnSpPr>
          <p:nvPr/>
        </p:nvCxnSpPr>
        <p:spPr>
          <a:xfrm>
            <a:off x="6312015" y="5639174"/>
            <a:ext cx="1431216" cy="57110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0" name="Textfeld 39">
            <a:extLst>
              <a:ext uri="{FF2B5EF4-FFF2-40B4-BE49-F238E27FC236}">
                <a16:creationId xmlns:a16="http://schemas.microsoft.com/office/drawing/2014/main" id="{16D19018-9F75-4495-B01A-5B9AC68DB256}"/>
              </a:ext>
            </a:extLst>
          </p:cNvPr>
          <p:cNvSpPr txBox="1"/>
          <p:nvPr/>
        </p:nvSpPr>
        <p:spPr>
          <a:xfrm>
            <a:off x="6963183" y="5611694"/>
            <a:ext cx="482824" cy="369332"/>
          </a:xfrm>
          <a:prstGeom prst="rect">
            <a:avLst/>
          </a:prstGeom>
          <a:noFill/>
        </p:spPr>
        <p:txBody>
          <a:bodyPr wrap="none" rtlCol="0">
            <a:spAutoFit/>
          </a:bodyPr>
          <a:lstStyle/>
          <a:p>
            <a:r>
              <a:rPr lang="en-US" dirty="0">
                <a:solidFill>
                  <a:schemeClr val="accent2"/>
                </a:solidFill>
              </a:rPr>
              <a:t>I2C</a:t>
            </a:r>
          </a:p>
        </p:txBody>
      </p:sp>
      <p:sp>
        <p:nvSpPr>
          <p:cNvPr id="43" name="Rechteck 42">
            <a:extLst>
              <a:ext uri="{FF2B5EF4-FFF2-40B4-BE49-F238E27FC236}">
                <a16:creationId xmlns:a16="http://schemas.microsoft.com/office/drawing/2014/main" id="{229296E8-EA8C-429B-B1AB-5916818AA451}"/>
              </a:ext>
            </a:extLst>
          </p:cNvPr>
          <p:cNvSpPr/>
          <p:nvPr/>
        </p:nvSpPr>
        <p:spPr>
          <a:xfrm>
            <a:off x="7732451" y="2707689"/>
            <a:ext cx="3284738" cy="135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OFDM Board</a:t>
            </a:r>
          </a:p>
        </p:txBody>
      </p:sp>
      <p:cxnSp>
        <p:nvCxnSpPr>
          <p:cNvPr id="44" name="Gerade Verbindung mit Pfeil 43">
            <a:extLst>
              <a:ext uri="{FF2B5EF4-FFF2-40B4-BE49-F238E27FC236}">
                <a16:creationId xmlns:a16="http://schemas.microsoft.com/office/drawing/2014/main" id="{753C673C-E23A-40EB-AF15-B56773C24F6D}"/>
              </a:ext>
            </a:extLst>
          </p:cNvPr>
          <p:cNvCxnSpPr>
            <a:cxnSpLocks/>
          </p:cNvCxnSpPr>
          <p:nvPr/>
        </p:nvCxnSpPr>
        <p:spPr>
          <a:xfrm>
            <a:off x="6889043" y="3127157"/>
            <a:ext cx="867056" cy="7634"/>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feld 44">
            <a:extLst>
              <a:ext uri="{FF2B5EF4-FFF2-40B4-BE49-F238E27FC236}">
                <a16:creationId xmlns:a16="http://schemas.microsoft.com/office/drawing/2014/main" id="{38F22B55-CF8A-41A6-80C9-DD22FEFFDAA4}"/>
              </a:ext>
            </a:extLst>
          </p:cNvPr>
          <p:cNvSpPr txBox="1"/>
          <p:nvPr/>
        </p:nvSpPr>
        <p:spPr>
          <a:xfrm>
            <a:off x="6975007" y="2765459"/>
            <a:ext cx="695127" cy="338554"/>
          </a:xfrm>
          <a:prstGeom prst="rect">
            <a:avLst/>
          </a:prstGeom>
          <a:noFill/>
        </p:spPr>
        <p:txBody>
          <a:bodyPr wrap="square" rtlCol="0">
            <a:spAutoFit/>
          </a:bodyPr>
          <a:lstStyle/>
          <a:p>
            <a:r>
              <a:rPr lang="en-US" sz="1600" dirty="0">
                <a:solidFill>
                  <a:schemeClr val="accent2"/>
                </a:solidFill>
              </a:rPr>
              <a:t>UART</a:t>
            </a:r>
          </a:p>
        </p:txBody>
      </p:sp>
      <p:cxnSp>
        <p:nvCxnSpPr>
          <p:cNvPr id="47" name="Gerade Verbindung mit Pfeil 46">
            <a:extLst>
              <a:ext uri="{FF2B5EF4-FFF2-40B4-BE49-F238E27FC236}">
                <a16:creationId xmlns:a16="http://schemas.microsoft.com/office/drawing/2014/main" id="{A1D5AD8A-A55B-46A0-B382-48DDFED26324}"/>
              </a:ext>
            </a:extLst>
          </p:cNvPr>
          <p:cNvCxnSpPr>
            <a:cxnSpLocks/>
          </p:cNvCxnSpPr>
          <p:nvPr/>
        </p:nvCxnSpPr>
        <p:spPr>
          <a:xfrm>
            <a:off x="6897748" y="3751938"/>
            <a:ext cx="867056" cy="7634"/>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8" name="Textfeld 47">
            <a:extLst>
              <a:ext uri="{FF2B5EF4-FFF2-40B4-BE49-F238E27FC236}">
                <a16:creationId xmlns:a16="http://schemas.microsoft.com/office/drawing/2014/main" id="{ACA76314-F7AE-4F54-A2DA-7B6D3FE1E9DB}"/>
              </a:ext>
            </a:extLst>
          </p:cNvPr>
          <p:cNvSpPr txBox="1"/>
          <p:nvPr/>
        </p:nvSpPr>
        <p:spPr>
          <a:xfrm>
            <a:off x="6983712" y="3390240"/>
            <a:ext cx="695127" cy="369332"/>
          </a:xfrm>
          <a:prstGeom prst="rect">
            <a:avLst/>
          </a:prstGeom>
          <a:noFill/>
        </p:spPr>
        <p:txBody>
          <a:bodyPr wrap="square" rtlCol="0">
            <a:spAutoFit/>
          </a:bodyPr>
          <a:lstStyle/>
          <a:p>
            <a:r>
              <a:rPr lang="en-US" dirty="0">
                <a:solidFill>
                  <a:schemeClr val="accent2"/>
                </a:solidFill>
              </a:rPr>
              <a:t>SPI</a:t>
            </a:r>
          </a:p>
        </p:txBody>
      </p:sp>
      <p:sp>
        <p:nvSpPr>
          <p:cNvPr id="49" name="Rechteck 48">
            <a:extLst>
              <a:ext uri="{FF2B5EF4-FFF2-40B4-BE49-F238E27FC236}">
                <a16:creationId xmlns:a16="http://schemas.microsoft.com/office/drawing/2014/main" id="{0A2DDD3C-2454-479F-A69A-B053C6201D7F}"/>
              </a:ext>
            </a:extLst>
          </p:cNvPr>
          <p:cNvSpPr/>
          <p:nvPr/>
        </p:nvSpPr>
        <p:spPr>
          <a:xfrm>
            <a:off x="7850768" y="3067984"/>
            <a:ext cx="877409"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sp>
        <p:nvSpPr>
          <p:cNvPr id="50" name="Rechteck 49">
            <a:extLst>
              <a:ext uri="{FF2B5EF4-FFF2-40B4-BE49-F238E27FC236}">
                <a16:creationId xmlns:a16="http://schemas.microsoft.com/office/drawing/2014/main" id="{3A1EE585-EB70-4089-90FC-33394C17AD00}"/>
              </a:ext>
            </a:extLst>
          </p:cNvPr>
          <p:cNvSpPr/>
          <p:nvPr/>
        </p:nvSpPr>
        <p:spPr>
          <a:xfrm>
            <a:off x="7846701" y="3499291"/>
            <a:ext cx="1137501"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EEPROM (Bitstream)</a:t>
            </a:r>
          </a:p>
        </p:txBody>
      </p:sp>
      <p:sp>
        <p:nvSpPr>
          <p:cNvPr id="51" name="Rechteck 50">
            <a:extLst>
              <a:ext uri="{FF2B5EF4-FFF2-40B4-BE49-F238E27FC236}">
                <a16:creationId xmlns:a16="http://schemas.microsoft.com/office/drawing/2014/main" id="{1245EC03-EB1F-495C-9E35-A8C31BE7E9F4}"/>
              </a:ext>
            </a:extLst>
          </p:cNvPr>
          <p:cNvSpPr/>
          <p:nvPr/>
        </p:nvSpPr>
        <p:spPr>
          <a:xfrm>
            <a:off x="8841338" y="3075383"/>
            <a:ext cx="968487"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Cyclone V FPGA</a:t>
            </a:r>
          </a:p>
        </p:txBody>
      </p:sp>
      <p:sp>
        <p:nvSpPr>
          <p:cNvPr id="54" name="Rechteck 53">
            <a:extLst>
              <a:ext uri="{FF2B5EF4-FFF2-40B4-BE49-F238E27FC236}">
                <a16:creationId xmlns:a16="http://schemas.microsoft.com/office/drawing/2014/main" id="{CCAAD9FD-84D4-46A9-A213-6AC94D3B3792}"/>
              </a:ext>
            </a:extLst>
          </p:cNvPr>
          <p:cNvSpPr/>
          <p:nvPr/>
        </p:nvSpPr>
        <p:spPr>
          <a:xfrm>
            <a:off x="9922986" y="3064295"/>
            <a:ext cx="968487"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MAX3051 (CAN)</a:t>
            </a:r>
          </a:p>
        </p:txBody>
      </p:sp>
      <p:sp>
        <p:nvSpPr>
          <p:cNvPr id="55" name="Rechteck 54">
            <a:extLst>
              <a:ext uri="{FF2B5EF4-FFF2-40B4-BE49-F238E27FC236}">
                <a16:creationId xmlns:a16="http://schemas.microsoft.com/office/drawing/2014/main" id="{27A0B1DD-FB67-4A50-9E0D-C35EA0EDF4E5}"/>
              </a:ext>
            </a:extLst>
          </p:cNvPr>
          <p:cNvSpPr/>
          <p:nvPr/>
        </p:nvSpPr>
        <p:spPr>
          <a:xfrm>
            <a:off x="9063850" y="3489972"/>
            <a:ext cx="1284014"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Transceiver</a:t>
            </a:r>
          </a:p>
        </p:txBody>
      </p:sp>
      <p:sp>
        <p:nvSpPr>
          <p:cNvPr id="56" name="Rechteck 55">
            <a:extLst>
              <a:ext uri="{FF2B5EF4-FFF2-40B4-BE49-F238E27FC236}">
                <a16:creationId xmlns:a16="http://schemas.microsoft.com/office/drawing/2014/main" id="{F5AE7C1B-459D-45CC-9CE2-067FDEF1F361}"/>
              </a:ext>
            </a:extLst>
          </p:cNvPr>
          <p:cNvSpPr/>
          <p:nvPr/>
        </p:nvSpPr>
        <p:spPr>
          <a:xfrm>
            <a:off x="11312850" y="2476870"/>
            <a:ext cx="813220" cy="65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a:t>
            </a:r>
          </a:p>
        </p:txBody>
      </p:sp>
      <p:cxnSp>
        <p:nvCxnSpPr>
          <p:cNvPr id="58" name="Gerade Verbindung mit Pfeil 57">
            <a:extLst>
              <a:ext uri="{FF2B5EF4-FFF2-40B4-BE49-F238E27FC236}">
                <a16:creationId xmlns:a16="http://schemas.microsoft.com/office/drawing/2014/main" id="{CB36EAED-B215-4550-AC77-BE473A3C3045}"/>
              </a:ext>
            </a:extLst>
          </p:cNvPr>
          <p:cNvCxnSpPr>
            <a:cxnSpLocks/>
          </p:cNvCxnSpPr>
          <p:nvPr/>
        </p:nvCxnSpPr>
        <p:spPr>
          <a:xfrm>
            <a:off x="11017189" y="2911876"/>
            <a:ext cx="2956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1E783A80-4A3C-4BE5-A264-E419ADBD8E6F}"/>
              </a:ext>
            </a:extLst>
          </p:cNvPr>
          <p:cNvSpPr/>
          <p:nvPr/>
        </p:nvSpPr>
        <p:spPr>
          <a:xfrm>
            <a:off x="9575475" y="1222898"/>
            <a:ext cx="1251751" cy="827844"/>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endParaRPr lang="en-US" dirty="0"/>
          </a:p>
          <a:p>
            <a:r>
              <a:rPr lang="en-US" dirty="0"/>
              <a:t>Camera</a:t>
            </a:r>
          </a:p>
        </p:txBody>
      </p:sp>
      <p:sp>
        <p:nvSpPr>
          <p:cNvPr id="60" name="Textfeld 59">
            <a:extLst>
              <a:ext uri="{FF2B5EF4-FFF2-40B4-BE49-F238E27FC236}">
                <a16:creationId xmlns:a16="http://schemas.microsoft.com/office/drawing/2014/main" id="{745B873A-7971-4B7F-AEF4-78BFE3B6D1EA}"/>
              </a:ext>
            </a:extLst>
          </p:cNvPr>
          <p:cNvSpPr txBox="1"/>
          <p:nvPr/>
        </p:nvSpPr>
        <p:spPr>
          <a:xfrm>
            <a:off x="8003199" y="2156028"/>
            <a:ext cx="695127" cy="369332"/>
          </a:xfrm>
          <a:prstGeom prst="rect">
            <a:avLst/>
          </a:prstGeom>
          <a:noFill/>
        </p:spPr>
        <p:txBody>
          <a:bodyPr wrap="square" rtlCol="0">
            <a:spAutoFit/>
          </a:bodyPr>
          <a:lstStyle/>
          <a:p>
            <a:r>
              <a:rPr lang="en-US" dirty="0">
                <a:solidFill>
                  <a:schemeClr val="accent2"/>
                </a:solidFill>
              </a:rPr>
              <a:t>USB</a:t>
            </a:r>
          </a:p>
        </p:txBody>
      </p:sp>
      <p:cxnSp>
        <p:nvCxnSpPr>
          <p:cNvPr id="61" name="Gerade Verbindung mit Pfeil 60">
            <a:extLst>
              <a:ext uri="{FF2B5EF4-FFF2-40B4-BE49-F238E27FC236}">
                <a16:creationId xmlns:a16="http://schemas.microsoft.com/office/drawing/2014/main" id="{D44BB863-BBCA-47A9-B160-AA30A2C25DB8}"/>
              </a:ext>
            </a:extLst>
          </p:cNvPr>
          <p:cNvCxnSpPr>
            <a:cxnSpLocks/>
            <a:stCxn id="59" idx="2"/>
          </p:cNvCxnSpPr>
          <p:nvPr/>
        </p:nvCxnSpPr>
        <p:spPr>
          <a:xfrm>
            <a:off x="10201351" y="2050742"/>
            <a:ext cx="0" cy="64955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65" name="Rechteck 64">
            <a:extLst>
              <a:ext uri="{FF2B5EF4-FFF2-40B4-BE49-F238E27FC236}">
                <a16:creationId xmlns:a16="http://schemas.microsoft.com/office/drawing/2014/main" id="{624717CF-736E-40C7-8C67-BCCA3797FD19}"/>
              </a:ext>
            </a:extLst>
          </p:cNvPr>
          <p:cNvSpPr/>
          <p:nvPr/>
        </p:nvSpPr>
        <p:spPr>
          <a:xfrm>
            <a:off x="1288823" y="2746422"/>
            <a:ext cx="602854" cy="65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a:t>
            </a:r>
          </a:p>
        </p:txBody>
      </p:sp>
      <p:cxnSp>
        <p:nvCxnSpPr>
          <p:cNvPr id="66" name="Gerade Verbindung mit Pfeil 65">
            <a:extLst>
              <a:ext uri="{FF2B5EF4-FFF2-40B4-BE49-F238E27FC236}">
                <a16:creationId xmlns:a16="http://schemas.microsoft.com/office/drawing/2014/main" id="{920366AA-196E-4C0A-9FD4-B6C10AB86EFB}"/>
              </a:ext>
            </a:extLst>
          </p:cNvPr>
          <p:cNvCxnSpPr/>
          <p:nvPr/>
        </p:nvCxnSpPr>
        <p:spPr>
          <a:xfrm>
            <a:off x="1876148" y="3056897"/>
            <a:ext cx="5060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A803AADB-FE1B-4785-95D3-DEDA666E591F}"/>
              </a:ext>
            </a:extLst>
          </p:cNvPr>
          <p:cNvSpPr/>
          <p:nvPr/>
        </p:nvSpPr>
        <p:spPr>
          <a:xfrm>
            <a:off x="1265354" y="5138439"/>
            <a:ext cx="602854" cy="65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USB</a:t>
            </a:r>
          </a:p>
        </p:txBody>
      </p:sp>
      <p:sp>
        <p:nvSpPr>
          <p:cNvPr id="68" name="Rechteck 67">
            <a:extLst>
              <a:ext uri="{FF2B5EF4-FFF2-40B4-BE49-F238E27FC236}">
                <a16:creationId xmlns:a16="http://schemas.microsoft.com/office/drawing/2014/main" id="{674BA2DB-EFF7-4404-80A2-08EBE67C0A84}"/>
              </a:ext>
            </a:extLst>
          </p:cNvPr>
          <p:cNvSpPr/>
          <p:nvPr/>
        </p:nvSpPr>
        <p:spPr>
          <a:xfrm>
            <a:off x="5689561" y="603275"/>
            <a:ext cx="3284738" cy="135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Gimbal</a:t>
            </a:r>
          </a:p>
        </p:txBody>
      </p:sp>
      <p:sp>
        <p:nvSpPr>
          <p:cNvPr id="69" name="Rechteck 68">
            <a:extLst>
              <a:ext uri="{FF2B5EF4-FFF2-40B4-BE49-F238E27FC236}">
                <a16:creationId xmlns:a16="http://schemas.microsoft.com/office/drawing/2014/main" id="{FD310CB4-5132-4BD3-9158-EAFFB6D6039C}"/>
              </a:ext>
            </a:extLst>
          </p:cNvPr>
          <p:cNvSpPr/>
          <p:nvPr/>
        </p:nvSpPr>
        <p:spPr>
          <a:xfrm>
            <a:off x="5807878" y="963570"/>
            <a:ext cx="877409"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DM365 (ARM)</a:t>
            </a:r>
          </a:p>
        </p:txBody>
      </p:sp>
      <p:sp>
        <p:nvSpPr>
          <p:cNvPr id="71" name="Rechteck 70">
            <a:extLst>
              <a:ext uri="{FF2B5EF4-FFF2-40B4-BE49-F238E27FC236}">
                <a16:creationId xmlns:a16="http://schemas.microsoft.com/office/drawing/2014/main" id="{2070DEAC-C93A-47AC-B796-73CE2A8421B6}"/>
              </a:ext>
            </a:extLst>
          </p:cNvPr>
          <p:cNvSpPr/>
          <p:nvPr/>
        </p:nvSpPr>
        <p:spPr>
          <a:xfrm>
            <a:off x="6798448" y="970969"/>
            <a:ext cx="1280232"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Ambarella A9</a:t>
            </a:r>
          </a:p>
        </p:txBody>
      </p:sp>
      <p:sp>
        <p:nvSpPr>
          <p:cNvPr id="72" name="Rechteck 71">
            <a:extLst>
              <a:ext uri="{FF2B5EF4-FFF2-40B4-BE49-F238E27FC236}">
                <a16:creationId xmlns:a16="http://schemas.microsoft.com/office/drawing/2014/main" id="{0C8BBCE0-137D-4186-8793-F23DE71583F3}"/>
              </a:ext>
            </a:extLst>
          </p:cNvPr>
          <p:cNvSpPr/>
          <p:nvPr/>
        </p:nvSpPr>
        <p:spPr>
          <a:xfrm>
            <a:off x="8158461" y="959881"/>
            <a:ext cx="815838" cy="404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sp>
        <p:nvSpPr>
          <p:cNvPr id="73" name="Rechteck 72">
            <a:extLst>
              <a:ext uri="{FF2B5EF4-FFF2-40B4-BE49-F238E27FC236}">
                <a16:creationId xmlns:a16="http://schemas.microsoft.com/office/drawing/2014/main" id="{15B7E5C9-8EF1-4C23-91C7-A1BC2717EB32}"/>
              </a:ext>
            </a:extLst>
          </p:cNvPr>
          <p:cNvSpPr/>
          <p:nvPr/>
        </p:nvSpPr>
        <p:spPr>
          <a:xfrm>
            <a:off x="7020960" y="1385558"/>
            <a:ext cx="1137501"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NAND</a:t>
            </a:r>
          </a:p>
        </p:txBody>
      </p:sp>
      <p:sp>
        <p:nvSpPr>
          <p:cNvPr id="74" name="Rechteck 73">
            <a:extLst>
              <a:ext uri="{FF2B5EF4-FFF2-40B4-BE49-F238E27FC236}">
                <a16:creationId xmlns:a16="http://schemas.microsoft.com/office/drawing/2014/main" id="{F5B50D2F-97A5-4CAB-B37C-3B9D57F4B0F9}"/>
              </a:ext>
            </a:extLst>
          </p:cNvPr>
          <p:cNvSpPr/>
          <p:nvPr/>
        </p:nvSpPr>
        <p:spPr>
          <a:xfrm>
            <a:off x="5786510" y="1394037"/>
            <a:ext cx="1137501"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DSP</a:t>
            </a:r>
          </a:p>
        </p:txBody>
      </p:sp>
      <p:sp>
        <p:nvSpPr>
          <p:cNvPr id="75" name="Textfeld 74">
            <a:extLst>
              <a:ext uri="{FF2B5EF4-FFF2-40B4-BE49-F238E27FC236}">
                <a16:creationId xmlns:a16="http://schemas.microsoft.com/office/drawing/2014/main" id="{3F4BE679-7522-4C96-8107-199E07A316E3}"/>
              </a:ext>
            </a:extLst>
          </p:cNvPr>
          <p:cNvSpPr txBox="1"/>
          <p:nvPr/>
        </p:nvSpPr>
        <p:spPr>
          <a:xfrm>
            <a:off x="6495305" y="2299738"/>
            <a:ext cx="695127" cy="338554"/>
          </a:xfrm>
          <a:prstGeom prst="rect">
            <a:avLst/>
          </a:prstGeom>
          <a:noFill/>
        </p:spPr>
        <p:txBody>
          <a:bodyPr wrap="square" rtlCol="0">
            <a:spAutoFit/>
          </a:bodyPr>
          <a:lstStyle/>
          <a:p>
            <a:r>
              <a:rPr lang="en-US" sz="1600" dirty="0">
                <a:solidFill>
                  <a:schemeClr val="accent2"/>
                </a:solidFill>
              </a:rPr>
              <a:t>UART</a:t>
            </a:r>
          </a:p>
        </p:txBody>
      </p:sp>
      <p:cxnSp>
        <p:nvCxnSpPr>
          <p:cNvPr id="76" name="Gerade Verbindung mit Pfeil 75">
            <a:extLst>
              <a:ext uri="{FF2B5EF4-FFF2-40B4-BE49-F238E27FC236}">
                <a16:creationId xmlns:a16="http://schemas.microsoft.com/office/drawing/2014/main" id="{8422D0FA-BB74-49A4-BE00-8C8EA40FA477}"/>
              </a:ext>
            </a:extLst>
          </p:cNvPr>
          <p:cNvCxnSpPr>
            <a:cxnSpLocks/>
          </p:cNvCxnSpPr>
          <p:nvPr/>
        </p:nvCxnSpPr>
        <p:spPr>
          <a:xfrm flipH="1">
            <a:off x="6242446" y="1973700"/>
            <a:ext cx="373876" cy="1879208"/>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8" name="Gerade Verbindung mit Pfeil 77">
            <a:extLst>
              <a:ext uri="{FF2B5EF4-FFF2-40B4-BE49-F238E27FC236}">
                <a16:creationId xmlns:a16="http://schemas.microsoft.com/office/drawing/2014/main" id="{13B8BBB2-FCE5-4BF1-9A78-77C2535EA284}"/>
              </a:ext>
            </a:extLst>
          </p:cNvPr>
          <p:cNvCxnSpPr>
            <a:cxnSpLocks/>
          </p:cNvCxnSpPr>
          <p:nvPr/>
        </p:nvCxnSpPr>
        <p:spPr>
          <a:xfrm>
            <a:off x="7958998" y="1973700"/>
            <a:ext cx="0" cy="733989"/>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81" name="Textfeld 80">
            <a:extLst>
              <a:ext uri="{FF2B5EF4-FFF2-40B4-BE49-F238E27FC236}">
                <a16:creationId xmlns:a16="http://schemas.microsoft.com/office/drawing/2014/main" id="{CBEB01EE-9A62-4FC1-BFCF-6A02C94C22D7}"/>
              </a:ext>
            </a:extLst>
          </p:cNvPr>
          <p:cNvSpPr txBox="1"/>
          <p:nvPr/>
        </p:nvSpPr>
        <p:spPr>
          <a:xfrm>
            <a:off x="10458963" y="2262347"/>
            <a:ext cx="695127" cy="369332"/>
          </a:xfrm>
          <a:prstGeom prst="rect">
            <a:avLst/>
          </a:prstGeom>
          <a:noFill/>
        </p:spPr>
        <p:txBody>
          <a:bodyPr wrap="square" rtlCol="0">
            <a:spAutoFit/>
          </a:bodyPr>
          <a:lstStyle/>
          <a:p>
            <a:r>
              <a:rPr lang="en-US" dirty="0">
                <a:solidFill>
                  <a:schemeClr val="accent2"/>
                </a:solidFill>
              </a:rPr>
              <a:t>USB</a:t>
            </a:r>
          </a:p>
        </p:txBody>
      </p:sp>
      <p:cxnSp>
        <p:nvCxnSpPr>
          <p:cNvPr id="82" name="Gerade Verbindung mit Pfeil 81">
            <a:extLst>
              <a:ext uri="{FF2B5EF4-FFF2-40B4-BE49-F238E27FC236}">
                <a16:creationId xmlns:a16="http://schemas.microsoft.com/office/drawing/2014/main" id="{5CFB712C-D1A2-4C3B-A080-B873E39310D6}"/>
              </a:ext>
            </a:extLst>
          </p:cNvPr>
          <p:cNvCxnSpPr/>
          <p:nvPr/>
        </p:nvCxnSpPr>
        <p:spPr>
          <a:xfrm>
            <a:off x="1868208" y="5436346"/>
            <a:ext cx="5060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hteck 82">
            <a:extLst>
              <a:ext uri="{FF2B5EF4-FFF2-40B4-BE49-F238E27FC236}">
                <a16:creationId xmlns:a16="http://schemas.microsoft.com/office/drawing/2014/main" id="{EF5681A0-6B1C-4ECC-8D7F-0FE3BBFF86F6}"/>
              </a:ext>
            </a:extLst>
          </p:cNvPr>
          <p:cNvSpPr/>
          <p:nvPr/>
        </p:nvSpPr>
        <p:spPr>
          <a:xfrm>
            <a:off x="23303" y="3578770"/>
            <a:ext cx="1745812" cy="135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VPS (Virtual Positioning)</a:t>
            </a:r>
          </a:p>
        </p:txBody>
      </p:sp>
      <p:sp>
        <p:nvSpPr>
          <p:cNvPr id="84" name="Rechteck 83">
            <a:extLst>
              <a:ext uri="{FF2B5EF4-FFF2-40B4-BE49-F238E27FC236}">
                <a16:creationId xmlns:a16="http://schemas.microsoft.com/office/drawing/2014/main" id="{438DE872-CB4B-4292-8426-CD797EC938E0}"/>
              </a:ext>
            </a:extLst>
          </p:cNvPr>
          <p:cNvSpPr/>
          <p:nvPr/>
        </p:nvSpPr>
        <p:spPr>
          <a:xfrm>
            <a:off x="-29852" y="4122792"/>
            <a:ext cx="1008322" cy="353617"/>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Camera</a:t>
            </a:r>
          </a:p>
        </p:txBody>
      </p:sp>
      <p:sp>
        <p:nvSpPr>
          <p:cNvPr id="86" name="Rechteck 85">
            <a:extLst>
              <a:ext uri="{FF2B5EF4-FFF2-40B4-BE49-F238E27FC236}">
                <a16:creationId xmlns:a16="http://schemas.microsoft.com/office/drawing/2014/main" id="{6246A6CF-0C0B-4FD9-B925-9C7744722F0A}"/>
              </a:ext>
            </a:extLst>
          </p:cNvPr>
          <p:cNvSpPr/>
          <p:nvPr/>
        </p:nvSpPr>
        <p:spPr>
          <a:xfrm>
            <a:off x="936958" y="4122791"/>
            <a:ext cx="728318" cy="353617"/>
          </a:xfrm>
          <a:prstGeom prst="rect">
            <a:avLst/>
          </a:prstGeom>
          <a:solidFill>
            <a:srgbClr val="00B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Sonar</a:t>
            </a:r>
          </a:p>
        </p:txBody>
      </p:sp>
      <p:sp>
        <p:nvSpPr>
          <p:cNvPr id="88" name="Rechteck 87">
            <a:extLst>
              <a:ext uri="{FF2B5EF4-FFF2-40B4-BE49-F238E27FC236}">
                <a16:creationId xmlns:a16="http://schemas.microsoft.com/office/drawing/2014/main" id="{6BBC2E26-4365-4C3E-AE77-ADF0905E6962}"/>
              </a:ext>
            </a:extLst>
          </p:cNvPr>
          <p:cNvSpPr/>
          <p:nvPr/>
        </p:nvSpPr>
        <p:spPr>
          <a:xfrm>
            <a:off x="86260" y="4540927"/>
            <a:ext cx="1008323" cy="353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STM32</a:t>
            </a:r>
          </a:p>
        </p:txBody>
      </p:sp>
      <p:cxnSp>
        <p:nvCxnSpPr>
          <p:cNvPr id="89" name="Gerade Verbindung mit Pfeil 88">
            <a:extLst>
              <a:ext uri="{FF2B5EF4-FFF2-40B4-BE49-F238E27FC236}">
                <a16:creationId xmlns:a16="http://schemas.microsoft.com/office/drawing/2014/main" id="{4A08FEB8-CC63-4787-965D-81201811D92D}"/>
              </a:ext>
            </a:extLst>
          </p:cNvPr>
          <p:cNvCxnSpPr>
            <a:cxnSpLocks/>
          </p:cNvCxnSpPr>
          <p:nvPr/>
        </p:nvCxnSpPr>
        <p:spPr>
          <a:xfrm>
            <a:off x="1743506" y="4050647"/>
            <a:ext cx="678804"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90" name="Textfeld 89">
            <a:extLst>
              <a:ext uri="{FF2B5EF4-FFF2-40B4-BE49-F238E27FC236}">
                <a16:creationId xmlns:a16="http://schemas.microsoft.com/office/drawing/2014/main" id="{02AB2873-2FD1-47DD-A46B-0EC0FA93C048}"/>
              </a:ext>
            </a:extLst>
          </p:cNvPr>
          <p:cNvSpPr txBox="1"/>
          <p:nvPr/>
        </p:nvSpPr>
        <p:spPr>
          <a:xfrm>
            <a:off x="1719376" y="3674602"/>
            <a:ext cx="695127" cy="338554"/>
          </a:xfrm>
          <a:prstGeom prst="rect">
            <a:avLst/>
          </a:prstGeom>
          <a:noFill/>
        </p:spPr>
        <p:txBody>
          <a:bodyPr wrap="square" rtlCol="0">
            <a:spAutoFit/>
          </a:bodyPr>
          <a:lstStyle/>
          <a:p>
            <a:r>
              <a:rPr lang="en-US" sz="1600" dirty="0">
                <a:solidFill>
                  <a:schemeClr val="accent2"/>
                </a:solidFill>
              </a:rPr>
              <a:t>UART</a:t>
            </a:r>
          </a:p>
        </p:txBody>
      </p:sp>
      <p:sp>
        <p:nvSpPr>
          <p:cNvPr id="92" name="Textfeld 91">
            <a:extLst>
              <a:ext uri="{FF2B5EF4-FFF2-40B4-BE49-F238E27FC236}">
                <a16:creationId xmlns:a16="http://schemas.microsoft.com/office/drawing/2014/main" id="{8EADC6FA-3147-48B7-AAE5-75E280846C80}"/>
              </a:ext>
            </a:extLst>
          </p:cNvPr>
          <p:cNvSpPr txBox="1"/>
          <p:nvPr/>
        </p:nvSpPr>
        <p:spPr>
          <a:xfrm>
            <a:off x="475144" y="337351"/>
            <a:ext cx="1609736" cy="584775"/>
          </a:xfrm>
          <a:prstGeom prst="rect">
            <a:avLst/>
          </a:prstGeom>
          <a:noFill/>
        </p:spPr>
        <p:txBody>
          <a:bodyPr wrap="none" rtlCol="0">
            <a:spAutoFit/>
          </a:bodyPr>
          <a:lstStyle/>
          <a:p>
            <a:r>
              <a:rPr lang="en-US" sz="3200" dirty="0"/>
              <a:t>DJI P3P</a:t>
            </a:r>
          </a:p>
        </p:txBody>
      </p:sp>
    </p:spTree>
    <p:extLst>
      <p:ext uri="{BB962C8B-B14F-4D97-AF65-F5344CB8AC3E}">
        <p14:creationId xmlns:p14="http://schemas.microsoft.com/office/powerpoint/2010/main" val="339302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Drone software</a:t>
            </a:r>
          </a:p>
        </p:txBody>
      </p:sp>
      <p:sp>
        <p:nvSpPr>
          <p:cNvPr id="3" name="Content Placeholder 2"/>
          <p:cNvSpPr>
            <a:spLocks noGrp="1"/>
          </p:cNvSpPr>
          <p:nvPr>
            <p:ph idx="1"/>
          </p:nvPr>
        </p:nvSpPr>
        <p:spPr>
          <a:xfrm>
            <a:off x="293187" y="1828800"/>
            <a:ext cx="11582400" cy="4710113"/>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Software supporting drones includes:</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Device firmware</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Navigation and flight control</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Image processing</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Sensor processing</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Operating system</a:t>
            </a:r>
          </a:p>
          <a:p>
            <a:pPr marL="800100" lvl="1"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Applications</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There is proprietary software like </a:t>
            </a:r>
            <a:r>
              <a:rPr lang="en-US"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DJI</a:t>
            </a:r>
            <a:r>
              <a:rPr lang="en-US"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There is open source software like </a:t>
            </a:r>
            <a:r>
              <a:rPr lang="en-US"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PX4</a:t>
            </a:r>
            <a:r>
              <a:rPr lang="en-US"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dirty="0"/>
          </a:p>
        </p:txBody>
      </p:sp>
    </p:spTree>
    <p:extLst>
      <p:ext uri="{BB962C8B-B14F-4D97-AF65-F5344CB8AC3E}">
        <p14:creationId xmlns:p14="http://schemas.microsoft.com/office/powerpoint/2010/main" val="109021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20" y="325206"/>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Drones, part 1, what are drones, how do they work, how do you spot them</a:t>
            </a:r>
          </a:p>
        </p:txBody>
      </p:sp>
      <p:sp>
        <p:nvSpPr>
          <p:cNvPr id="3" name="Content Placeholder 2"/>
          <p:cNvSpPr>
            <a:spLocks noGrp="1"/>
          </p:cNvSpPr>
          <p:nvPr>
            <p:ph idx="1"/>
          </p:nvPr>
        </p:nvSpPr>
        <p:spPr>
          <a:xfrm>
            <a:off x="909718" y="1901371"/>
            <a:ext cx="10701711" cy="4861380"/>
          </a:xfrm>
        </p:spPr>
        <p:txBody>
          <a:bodyPr>
            <a:noAutofit/>
          </a:bodyPr>
          <a:lstStyle/>
          <a:p>
            <a:pPr marL="342900" indent="-342900" algn="l">
              <a:buFont typeface="Arial" charset="0"/>
              <a:buChar char="•"/>
            </a:pPr>
            <a:r>
              <a:rPr lang="en-US" dirty="0">
                <a:latin typeface="Arial" panose="020B0604020202020204" pitchFamily="34" charset="0"/>
                <a:cs typeface="Arial" panose="020B0604020202020204" pitchFamily="34" charset="0"/>
              </a:rPr>
              <a:t>Taxonomy of drones</a:t>
            </a:r>
          </a:p>
          <a:p>
            <a:pPr marL="342900" indent="-342900" algn="l">
              <a:buFont typeface="Arial" charset="0"/>
              <a:buChar char="•"/>
            </a:pPr>
            <a:r>
              <a:rPr lang="en-US" dirty="0">
                <a:latin typeface="Arial" panose="020B0604020202020204" pitchFamily="34" charset="0"/>
                <a:cs typeface="Arial" panose="020B0604020202020204" pitchFamily="34" charset="0"/>
              </a:rPr>
              <a:t>Anatomy of a drone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Propulsion</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Radios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GPS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Cameras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Altimeter</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Accelerometer and gyro-compass</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Firmware</a:t>
            </a:r>
          </a:p>
          <a:p>
            <a:pPr marL="800100" lvl="1" indent="-342900" algn="l">
              <a:lnSpc>
                <a:spcPct val="100000"/>
              </a:lnSpc>
              <a:spcBef>
                <a:spcPts val="0"/>
              </a:spcBef>
              <a:buFont typeface="Arial" charset="0"/>
              <a:buChar char="•"/>
            </a:pPr>
            <a:r>
              <a:rPr lang="en-US" dirty="0">
                <a:latin typeface="Arial" panose="020B0604020202020204" pitchFamily="34" charset="0"/>
                <a:cs typeface="Arial" panose="020B0604020202020204" pitchFamily="34" charset="0"/>
              </a:rPr>
              <a:t>Control</a:t>
            </a:r>
          </a:p>
          <a:p>
            <a:pPr marL="342900" indent="-342900" algn="l">
              <a:buFont typeface="Arial" charset="0"/>
              <a:buChar char="•"/>
            </a:pPr>
            <a:r>
              <a:rPr lang="en-US" dirty="0">
                <a:latin typeface="Arial" panose="020B0604020202020204" pitchFamily="34" charset="0"/>
                <a:cs typeface="Arial" panose="020B0604020202020204" pitchFamily="34" charset="0"/>
              </a:rPr>
              <a:t>Detecting and identifying a drone</a:t>
            </a:r>
          </a:p>
          <a:p>
            <a:pPr lvl="1" algn="l"/>
            <a:endParaRPr lang="en-US" dirty="0">
              <a:latin typeface="Arial" panose="020B0604020202020204" pitchFamily="34" charset="0"/>
              <a:cs typeface="Arial" panose="020B0604020202020204" pitchFamily="34" charset="0"/>
            </a:endParaRPr>
          </a:p>
          <a:p>
            <a:pPr marL="800100" lvl="1" indent="-342900" algn="l">
              <a:buFont typeface="Arial" charset="0"/>
              <a:buChar char="•"/>
            </a:pPr>
            <a:endParaRPr lang="en-US"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dirty="0"/>
          </a:p>
        </p:txBody>
      </p:sp>
    </p:spTree>
    <p:extLst>
      <p:ext uri="{BB962C8B-B14F-4D97-AF65-F5344CB8AC3E}">
        <p14:creationId xmlns:p14="http://schemas.microsoft.com/office/powerpoint/2010/main" val="409493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244611"/>
            <a:ext cx="11843657" cy="868362"/>
          </a:xfrm>
        </p:spPr>
        <p:txBody>
          <a:bodyPr anchor="ctr">
            <a:normAutofit/>
          </a:bodyPr>
          <a:lstStyle/>
          <a:p>
            <a:pPr algn="ctr"/>
            <a:r>
              <a:rPr lang="en-US" sz="4400" dirty="0">
                <a:latin typeface="Arial" panose="020B0604020202020204" pitchFamily="34" charset="0"/>
                <a:cs typeface="Arial" panose="020B0604020202020204" pitchFamily="34" charset="0"/>
              </a:rPr>
              <a:t>References</a:t>
            </a:r>
          </a:p>
        </p:txBody>
      </p:sp>
      <p:sp>
        <p:nvSpPr>
          <p:cNvPr id="3" name="Content Placeholder 2"/>
          <p:cNvSpPr>
            <a:spLocks noGrp="1"/>
          </p:cNvSpPr>
          <p:nvPr>
            <p:ph idx="1"/>
          </p:nvPr>
        </p:nvSpPr>
        <p:spPr>
          <a:xfrm>
            <a:off x="674913" y="1875473"/>
            <a:ext cx="10842171" cy="4663440"/>
          </a:xfrm>
        </p:spPr>
        <p:txBody>
          <a:bodyPr>
            <a:noAutofit/>
          </a:bodyPr>
          <a:lstStyle/>
          <a:p>
            <a:pPr marL="457200" indent="-457200" algn="l">
              <a:buFont typeface="+mj-lt"/>
              <a:buAutoNum type="arabicPeriod"/>
            </a:pPr>
            <a:r>
              <a:rPr lang="en-US" sz="2000" dirty="0">
                <a:latin typeface="Arial" charset="0"/>
                <a:ea typeface="Arial" charset="0"/>
                <a:cs typeface="Arial" charset="0"/>
              </a:rPr>
              <a:t>Sandia, UAS Detection, Classification, and Neutralization:  Market Survey 2015.</a:t>
            </a:r>
          </a:p>
          <a:p>
            <a:pPr marL="457200" indent="-457200" algn="l">
              <a:buFont typeface="+mj-lt"/>
              <a:buAutoNum type="arabicPeriod"/>
            </a:pPr>
            <a:r>
              <a:rPr lang="en-US" sz="2000" dirty="0">
                <a:latin typeface="Arial" charset="0"/>
                <a:ea typeface="Arial" charset="0"/>
                <a:cs typeface="Arial" charset="0"/>
              </a:rPr>
              <a:t>Dept 13, Anatomy of DJI’s Drone Identification Implementation.</a:t>
            </a:r>
          </a:p>
          <a:p>
            <a:pPr marL="457200" indent="-457200" algn="l">
              <a:buFont typeface="+mj-lt"/>
              <a:buAutoNum type="arabicPeriod"/>
            </a:pPr>
            <a:r>
              <a:rPr lang="en-US" sz="2000" dirty="0">
                <a:latin typeface="Arial" charset="0"/>
                <a:ea typeface="Arial" charset="0"/>
                <a:cs typeface="Arial" charset="0"/>
              </a:rPr>
              <a:t>DJI Drone manual.</a:t>
            </a:r>
          </a:p>
          <a:p>
            <a:pPr marL="457200" indent="-457200" algn="l">
              <a:buFont typeface="+mj-lt"/>
              <a:buAutoNum type="arabicPeriod"/>
            </a:pPr>
            <a:r>
              <a:rPr lang="en-US" sz="2000" dirty="0">
                <a:latin typeface="Arial" charset="0"/>
                <a:ea typeface="Arial" charset="0"/>
                <a:cs typeface="Arial" charset="0"/>
              </a:rPr>
              <a:t>Boeing 737 aircraft manual.</a:t>
            </a:r>
          </a:p>
          <a:p>
            <a:pPr marL="457200" indent="-457200" algn="l">
              <a:buFont typeface="+mj-lt"/>
              <a:buAutoNum type="arabicPeriod"/>
            </a:pPr>
            <a:r>
              <a:rPr lang="en-US" sz="2000" dirty="0">
                <a:latin typeface="Arial" charset="0"/>
                <a:ea typeface="Arial" charset="0"/>
                <a:cs typeface="Arial" charset="0"/>
              </a:rPr>
              <a:t>Karl Koscher, Securing Embedded Systems: Analyses of  Modern Automotive Systems and Enabling  Near-Real Time Dynamic Analysis.  Thesis, UW.</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dirty="0"/>
          </a:p>
        </p:txBody>
      </p:sp>
    </p:spTree>
    <p:extLst>
      <p:ext uri="{BB962C8B-B14F-4D97-AF65-F5344CB8AC3E}">
        <p14:creationId xmlns:p14="http://schemas.microsoft.com/office/powerpoint/2010/main" val="2438959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3" y="143011"/>
            <a:ext cx="11267923" cy="868362"/>
          </a:xfrm>
        </p:spPr>
        <p:txBody>
          <a:bodyPr anchor="ctr">
            <a:normAutofit/>
          </a:bodyPr>
          <a:lstStyle/>
          <a:p>
            <a:pPr algn="ctr"/>
            <a:r>
              <a:rPr lang="en-US" sz="4400" dirty="0">
                <a:latin typeface="Arial" panose="020B0604020202020204" pitchFamily="34" charset="0"/>
                <a:cs typeface="Arial" panose="020B0604020202020204" pitchFamily="34" charset="0"/>
              </a:rPr>
              <a:t>Exercises</a:t>
            </a:r>
          </a:p>
        </p:txBody>
      </p:sp>
      <p:sp>
        <p:nvSpPr>
          <p:cNvPr id="3" name="Content Placeholder 2"/>
          <p:cNvSpPr>
            <a:spLocks noGrp="1"/>
          </p:cNvSpPr>
          <p:nvPr>
            <p:ph idx="1"/>
          </p:nvPr>
        </p:nvSpPr>
        <p:spPr>
          <a:xfrm>
            <a:off x="474133" y="2082799"/>
            <a:ext cx="11582400" cy="4273551"/>
          </a:xfrm>
        </p:spPr>
        <p:txBody>
          <a:bodyPr>
            <a:noAutofit/>
          </a:bodyPr>
          <a:lstStyle/>
          <a:p>
            <a:pPr marL="457200" indent="-457200" algn="l">
              <a:buFont typeface="+mj-lt"/>
              <a:buAutoNum type="arabicPeriod"/>
            </a:pPr>
            <a:r>
              <a:rPr lang="en-US" sz="2000" dirty="0">
                <a:latin typeface="Arial" charset="0"/>
                <a:ea typeface="Arial" charset="0"/>
                <a:cs typeface="Arial" charset="0"/>
              </a:rPr>
              <a:t>Find measurable quantities (rise/fall times, ...) to fingerprint and subsequently identify a drone.</a:t>
            </a:r>
          </a:p>
          <a:p>
            <a:pPr marL="457200" indent="-457200" algn="l">
              <a:buFont typeface="+mj-lt"/>
              <a:buAutoNum type="arabicPeriod"/>
            </a:pPr>
            <a:r>
              <a:rPr lang="en-US" sz="2000" dirty="0">
                <a:latin typeface="Arial" charset="0"/>
                <a:ea typeface="Arial" charset="0"/>
                <a:cs typeface="Arial" charset="0"/>
              </a:rPr>
              <a:t>Identify a drone using protocol parameters.</a:t>
            </a:r>
          </a:p>
          <a:p>
            <a:pPr marL="457200" indent="-457200" algn="l">
              <a:buFont typeface="+mj-lt"/>
              <a:buAutoNum type="arabicPeriod"/>
            </a:pPr>
            <a:r>
              <a:rPr lang="en-US" sz="2000" dirty="0">
                <a:latin typeface="Arial" charset="0"/>
                <a:ea typeface="Arial" charset="0"/>
                <a:cs typeface="Arial" charset="0"/>
              </a:rPr>
              <a:t>What is the GPS signal strength you’d expect?</a:t>
            </a:r>
          </a:p>
          <a:p>
            <a:pPr marL="457200" indent="-457200" algn="l">
              <a:buFont typeface="+mj-lt"/>
              <a:buAutoNum type="arabicPeriod"/>
            </a:pPr>
            <a:r>
              <a:rPr lang="en-US" sz="2000" dirty="0">
                <a:latin typeface="Arial" charset="0"/>
                <a:ea typeface="Arial" charset="0"/>
                <a:cs typeface="Arial" charset="0"/>
              </a:rPr>
              <a:t>If you had to rely on commercial grade (MEMS) gyroscope alone, using dead reckoning, how far off would you be in an hour?</a:t>
            </a:r>
          </a:p>
          <a:p>
            <a:pPr marL="457200" indent="-457200" algn="l">
              <a:buFont typeface="+mj-lt"/>
              <a:buAutoNum type="arabicPeriod"/>
            </a:pPr>
            <a:r>
              <a:rPr lang="en-US" sz="2000" dirty="0">
                <a:latin typeface="Arial" charset="0"/>
                <a:ea typeface="Arial" charset="0"/>
                <a:cs typeface="Arial" charset="0"/>
              </a:rPr>
              <a:t>What about a navigation grade gyroscope?</a:t>
            </a:r>
          </a:p>
          <a:p>
            <a:pPr marL="457200" indent="-457200" algn="l">
              <a:buFont typeface="+mj-lt"/>
              <a:buAutoNum type="arabicPeriod"/>
            </a:pPr>
            <a:r>
              <a:rPr lang="en-US" sz="2000" dirty="0">
                <a:latin typeface="Arial" charset="0"/>
                <a:ea typeface="Arial" charset="0"/>
                <a:cs typeface="Arial" charset="0"/>
              </a:rPr>
              <a:t>What is the height error when your barometer is off by 20 mbar? (1 bar is standard atmospheric pressure at sea level)</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dirty="0"/>
          </a:p>
        </p:txBody>
      </p:sp>
    </p:spTree>
    <p:extLst>
      <p:ext uri="{BB962C8B-B14F-4D97-AF65-F5344CB8AC3E}">
        <p14:creationId xmlns:p14="http://schemas.microsoft.com/office/powerpoint/2010/main" val="295946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36524"/>
            <a:ext cx="11850400" cy="868362"/>
          </a:xfrm>
        </p:spPr>
        <p:txBody>
          <a:bodyPr anchor="ctr">
            <a:normAutofit/>
          </a:bodyPr>
          <a:lstStyle/>
          <a:p>
            <a:pPr algn="ctr"/>
            <a:r>
              <a:rPr lang="en-US" sz="4400" dirty="0">
                <a:latin typeface="Arial" panose="020B0604020202020204" pitchFamily="34" charset="0"/>
                <a:cs typeface="Arial" panose="020B0604020202020204" pitchFamily="34" charset="0"/>
              </a:rPr>
              <a:t>License</a:t>
            </a:r>
            <a:endParaRPr lang="en-US" sz="4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71200" y="1875473"/>
            <a:ext cx="11582400" cy="4663440"/>
          </a:xfrm>
        </p:spPr>
        <p:txBody>
          <a:bodyPr>
            <a:noAutofit/>
          </a:bodyPr>
          <a:lstStyle/>
          <a:p>
            <a:pPr marL="342900" indent="-342900" algn="l">
              <a:buFont typeface="Arial" charset="0"/>
              <a:buChar char="•"/>
            </a:pPr>
            <a:r>
              <a:rPr lang="en-US" dirty="0">
                <a:latin typeface="Arial" charset="0"/>
                <a:ea typeface="Arial" charset="0"/>
                <a:cs typeface="Arial" charset="0"/>
              </a:rPr>
              <a:t>This material is licensed under Apache License, Version 2.0, January 2004.</a:t>
            </a:r>
          </a:p>
          <a:p>
            <a:pPr marL="342900" indent="-342900" algn="l">
              <a:buFont typeface="Arial" charset="0"/>
              <a:buChar char="•"/>
            </a:pPr>
            <a:r>
              <a:rPr lang="en-US" dirty="0">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dirty="0">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dirty="0"/>
          </a:p>
        </p:txBody>
      </p:sp>
    </p:spTree>
    <p:extLst>
      <p:ext uri="{BB962C8B-B14F-4D97-AF65-F5344CB8AC3E}">
        <p14:creationId xmlns:p14="http://schemas.microsoft.com/office/powerpoint/2010/main" val="18802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37885" y="222851"/>
            <a:ext cx="11916229" cy="838200"/>
          </a:xfrm>
        </p:spPr>
        <p:txBody>
          <a:bodyPr>
            <a:noAutofit/>
          </a:bodyPr>
          <a:lstStyle/>
          <a:p>
            <a:pPr algn="ctr">
              <a:defRPr/>
            </a:pPr>
            <a:r>
              <a:rPr lang="en-US" sz="4400" dirty="0">
                <a:latin typeface="Arial" panose="020B0604020202020204" pitchFamily="34" charset="0"/>
                <a:cs typeface="Arial" panose="020B0604020202020204" pitchFamily="34" charset="0"/>
              </a:rPr>
              <a:t>The Drone (DJI Phantom)</a:t>
            </a:r>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dirty="0"/>
          </a:p>
        </p:txBody>
      </p:sp>
      <p:sp>
        <p:nvSpPr>
          <p:cNvPr id="6" name="Content Placeholder 2"/>
          <p:cNvSpPr txBox="1">
            <a:spLocks/>
          </p:cNvSpPr>
          <p:nvPr/>
        </p:nvSpPr>
        <p:spPr>
          <a:xfrm>
            <a:off x="326571" y="1585913"/>
            <a:ext cx="11538858" cy="495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Arial" panose="020B0604020202020204" pitchFamily="34" charset="0"/>
                <a:cs typeface="Arial" panose="020B0604020202020204" pitchFamily="34" charset="0"/>
              </a:rPr>
              <a:t>Weight: 3.4 kg.</a:t>
            </a:r>
          </a:p>
          <a:p>
            <a:pPr lvl="0"/>
            <a:r>
              <a:rPr lang="en-US" sz="2000" dirty="0">
                <a:latin typeface="Arial" panose="020B0604020202020204" pitchFamily="34" charset="0"/>
                <a:cs typeface="Arial" panose="020B0604020202020204" pitchFamily="34" charset="0"/>
              </a:rPr>
              <a:t>Control</a:t>
            </a:r>
          </a:p>
          <a:p>
            <a:pPr lvl="1">
              <a:spcBef>
                <a:spcPts val="0"/>
              </a:spcBef>
            </a:pPr>
            <a:r>
              <a:rPr lang="en-US" sz="2000" dirty="0">
                <a:latin typeface="Arial" panose="020B0604020202020204" pitchFamily="34" charset="0"/>
                <a:cs typeface="Arial" panose="020B0604020202020204" pitchFamily="34" charset="0"/>
              </a:rPr>
              <a:t>Maximum pitch: 300 degrees.</a:t>
            </a:r>
          </a:p>
          <a:p>
            <a:pPr lvl="1">
              <a:spcBef>
                <a:spcPts val="0"/>
              </a:spcBef>
            </a:pPr>
            <a:r>
              <a:rPr lang="en-US" sz="2000" dirty="0">
                <a:latin typeface="Arial" panose="020B0604020202020204" pitchFamily="34" charset="0"/>
                <a:cs typeface="Arial" panose="020B0604020202020204" pitchFamily="34" charset="0"/>
              </a:rPr>
              <a:t>Maximum yaw: 150 degrees.</a:t>
            </a:r>
          </a:p>
          <a:p>
            <a:pPr lvl="1">
              <a:spcBef>
                <a:spcPts val="0"/>
              </a:spcBef>
            </a:pPr>
            <a:r>
              <a:rPr lang="en-US" sz="2000" dirty="0">
                <a:latin typeface="Arial" panose="020B0604020202020204" pitchFamily="34" charset="0"/>
                <a:cs typeface="Arial" panose="020B0604020202020204" pitchFamily="34" charset="0"/>
              </a:rPr>
              <a:t>Maximum roll: 35 degrees.</a:t>
            </a:r>
          </a:p>
          <a:p>
            <a:pPr lvl="1">
              <a:spcBef>
                <a:spcPts val="0"/>
              </a:spcBef>
            </a:pPr>
            <a:r>
              <a:rPr lang="en-US" sz="2000" dirty="0">
                <a:latin typeface="Arial" panose="020B0604020202020204" pitchFamily="34" charset="0"/>
                <a:cs typeface="Arial" panose="020B0604020202020204" pitchFamily="34" charset="0"/>
              </a:rPr>
              <a:t>Ascent rate: 5 m/s, descent rate: 4m/s.</a:t>
            </a:r>
          </a:p>
          <a:p>
            <a:pPr lvl="0"/>
            <a:r>
              <a:rPr lang="en-US" sz="2000" dirty="0">
                <a:latin typeface="Arial" panose="020B0604020202020204" pitchFamily="34" charset="0"/>
                <a:cs typeface="Arial" panose="020B0604020202020204" pitchFamily="34" charset="0"/>
              </a:rPr>
              <a:t>Speed (no wind): 10 – 22 m/s.</a:t>
            </a:r>
          </a:p>
          <a:p>
            <a:pPr lvl="0"/>
            <a:r>
              <a:rPr lang="en-US" sz="2000" dirty="0">
                <a:latin typeface="Arial" panose="020B0604020202020204" pitchFamily="34" charset="0"/>
                <a:cs typeface="Arial" panose="020B0604020202020204" pitchFamily="34" charset="0"/>
              </a:rPr>
              <a:t>Battery life (TB47D): 22min (no payload), 20 mins (500g), 13 min (1 kg). </a:t>
            </a:r>
          </a:p>
          <a:p>
            <a:pPr lvl="0"/>
            <a:r>
              <a:rPr lang="en-US" sz="2000" dirty="0">
                <a:latin typeface="Arial" panose="020B0604020202020204" pitchFamily="34" charset="0"/>
                <a:cs typeface="Arial" panose="020B0604020202020204" pitchFamily="34" charset="0"/>
              </a:rPr>
              <a:t>Range: 2km, ceiling: 3000 meters</a:t>
            </a:r>
          </a:p>
        </p:txBody>
      </p:sp>
      <p:pic>
        <p:nvPicPr>
          <p:cNvPr id="7" name="Picture 6">
            <a:extLst>
              <a:ext uri="{FF2B5EF4-FFF2-40B4-BE49-F238E27FC236}">
                <a16:creationId xmlns:a16="http://schemas.microsoft.com/office/drawing/2014/main" id="{39FA161F-FC22-0845-99D0-8F7B74CA7D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76804" y="1536555"/>
            <a:ext cx="2732315" cy="1821543"/>
          </a:xfrm>
          <a:prstGeom prst="rect">
            <a:avLst/>
          </a:prstGeom>
        </p:spPr>
      </p:pic>
      <p:sp>
        <p:nvSpPr>
          <p:cNvPr id="8" name="TextBox 7">
            <a:extLst>
              <a:ext uri="{FF2B5EF4-FFF2-40B4-BE49-F238E27FC236}">
                <a16:creationId xmlns:a16="http://schemas.microsoft.com/office/drawing/2014/main" id="{AEC020A0-E56B-A444-B42A-09E695B3CA37}"/>
              </a:ext>
            </a:extLst>
          </p:cNvPr>
          <p:cNvSpPr txBox="1"/>
          <p:nvPr/>
        </p:nvSpPr>
        <p:spPr>
          <a:xfrm>
            <a:off x="9847024" y="3569623"/>
            <a:ext cx="1736373" cy="307777"/>
          </a:xfrm>
          <a:prstGeom prst="rect">
            <a:avLst/>
          </a:prstGeom>
          <a:noFill/>
        </p:spPr>
        <p:txBody>
          <a:bodyPr wrap="none" rtlCol="0">
            <a:spAutoFit/>
          </a:bodyPr>
          <a:lstStyle/>
          <a:p>
            <a:r>
              <a:rPr lang="en-US" sz="1400" dirty="0"/>
              <a:t>Picture: Wikipedia</a:t>
            </a:r>
          </a:p>
        </p:txBody>
      </p:sp>
    </p:spTree>
    <p:extLst>
      <p:ext uri="{BB962C8B-B14F-4D97-AF65-F5344CB8AC3E}">
        <p14:creationId xmlns:p14="http://schemas.microsoft.com/office/powerpoint/2010/main" val="425563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Camera</a:t>
            </a:r>
          </a:p>
        </p:txBody>
      </p:sp>
      <p:sp>
        <p:nvSpPr>
          <p:cNvPr id="3" name="Content Placeholder 2"/>
          <p:cNvSpPr>
            <a:spLocks noGrp="1"/>
          </p:cNvSpPr>
          <p:nvPr>
            <p:ph idx="1"/>
          </p:nvPr>
        </p:nvSpPr>
        <p:spPr>
          <a:xfrm>
            <a:off x="891177" y="1811153"/>
            <a:ext cx="10923451" cy="4910323"/>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1” CMOS, Effective Pixels: 20 million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FOV: about 77°</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35 mm Format Equivalent: 28 mm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Aperture: f/2.8–f/11</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Video: 100-6400</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Photo: 100-3200 (auto)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Electronic Shutter: 8–1/8000s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Interval (JPEG: 2/3/5/7/10/15/20/30/60s RAW:5/7/10/15/20/30/60s</a:t>
            </a:r>
            <a:r>
              <a:rPr lang="en-US" dirty="0">
                <a:latin typeface="Arial" charset="0"/>
                <a:ea typeface="Arial" charset="0"/>
                <a:cs typeface="Arial" charset="0"/>
              </a:rPr>
              <a:t>)</a:t>
            </a:r>
          </a:p>
          <a:p>
            <a:pPr algn="l"/>
            <a:endParaRPr lang="en-US" sz="2000" dirty="0">
              <a:latin typeface="Arial" charset="0"/>
              <a:ea typeface="Arial" charset="0"/>
              <a:cs typeface="Arial" charset="0"/>
            </a:endParaRP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dirty="0"/>
          </a:p>
        </p:txBody>
      </p:sp>
    </p:spTree>
    <p:extLst>
      <p:ext uri="{BB962C8B-B14F-4D97-AF65-F5344CB8AC3E}">
        <p14:creationId xmlns:p14="http://schemas.microsoft.com/office/powerpoint/2010/main" val="169590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286309" cy="868362"/>
          </a:xfrm>
        </p:spPr>
        <p:txBody>
          <a:bodyPr anchor="ctr">
            <a:normAutofit/>
          </a:bodyPr>
          <a:lstStyle/>
          <a:p>
            <a:pPr algn="ctr"/>
            <a:r>
              <a:rPr lang="en-US" sz="4400" dirty="0">
                <a:latin typeface="Arial" panose="020B0604020202020204" pitchFamily="34" charset="0"/>
                <a:cs typeface="Arial" panose="020B0604020202020204" pitchFamily="34" charset="0"/>
              </a:rPr>
              <a:t>Radios</a:t>
            </a:r>
          </a:p>
        </p:txBody>
      </p:sp>
      <p:sp>
        <p:nvSpPr>
          <p:cNvPr id="3" name="Content Placeholder 2"/>
          <p:cNvSpPr>
            <a:spLocks noGrp="1"/>
          </p:cNvSpPr>
          <p:nvPr>
            <p:ph idx="1"/>
          </p:nvPr>
        </p:nvSpPr>
        <p:spPr>
          <a:xfrm>
            <a:off x="881017" y="1872343"/>
            <a:ext cx="10429966" cy="4484008"/>
          </a:xfrm>
        </p:spPr>
        <p:txBody>
          <a:bodyPr>
            <a:noAutofit/>
          </a:bodyPr>
          <a:lstStyle/>
          <a:p>
            <a:pPr marL="342900" lvl="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Controller frequencies: </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900MHz</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5.8GHz (802.11)</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2.4GHZ </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Modulation: OFDM (see 802.11 standard)</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dirty="0"/>
          </a:p>
        </p:txBody>
      </p:sp>
    </p:spTree>
    <p:extLst>
      <p:ext uri="{BB962C8B-B14F-4D97-AF65-F5344CB8AC3E}">
        <p14:creationId xmlns:p14="http://schemas.microsoft.com/office/powerpoint/2010/main" val="146304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3983"/>
            <a:ext cx="11605623" cy="868362"/>
          </a:xfrm>
        </p:spPr>
        <p:txBody>
          <a:bodyPr anchor="ctr">
            <a:normAutofit/>
          </a:bodyPr>
          <a:lstStyle/>
          <a:p>
            <a:pPr algn="ctr"/>
            <a:r>
              <a:rPr lang="en-US" sz="4400" dirty="0">
                <a:latin typeface="Arial" panose="020B0604020202020204" pitchFamily="34" charset="0"/>
                <a:cs typeface="Arial" panose="020B0604020202020204" pitchFamily="34" charset="0"/>
              </a:rPr>
              <a:t>Sensors</a:t>
            </a:r>
          </a:p>
        </p:txBody>
      </p:sp>
      <p:sp>
        <p:nvSpPr>
          <p:cNvPr id="3" name="Content Placeholder 2"/>
          <p:cNvSpPr>
            <a:spLocks noGrp="1"/>
          </p:cNvSpPr>
          <p:nvPr>
            <p:ph idx="1"/>
          </p:nvPr>
        </p:nvSpPr>
        <p:spPr>
          <a:xfrm>
            <a:off x="699588" y="1359328"/>
            <a:ext cx="10792823" cy="4910323"/>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Drone CPU: Myriad 2 VPU (vision processor), quad-core, 4-Plus-1 ARM, low-power NVIDIA Kepler-based processor, 16 GB eMMC 4.51 storage.</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IMU (gyroscope and accelerometer): similar to MPU-6050 (I2C and SPI)</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MEMS 3-axis gyroscope (Coriolis effect) – drift of up to .5 degrees/sec</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3-axis accelerometer - errors around 1%</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Compass</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3-Axis Digital Compass IC HMC5883L</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1° to 2° compass heading accuracy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Barometric altimeter</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MS5803-14BA</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20 mbar accuracy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GPS (including oscillating denial and deception)</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LS20033-2R/MediaTek MT3337 </a:t>
            </a:r>
          </a:p>
          <a:p>
            <a:pPr marL="800100" lvl="1" indent="-342900" algn="l">
              <a:spcBef>
                <a:spcPts val="200"/>
              </a:spcBef>
              <a:buFont typeface="Arial" panose="020B0604020202020204" pitchFamily="34" charset="0"/>
              <a:buChar char="•"/>
            </a:pPr>
            <a:r>
              <a:rPr lang="en-US" dirty="0">
                <a:latin typeface="Arial" panose="020B0604020202020204" pitchFamily="34" charset="0"/>
                <a:cs typeface="Arial" panose="020B0604020202020204" pitchFamily="34" charset="0"/>
              </a:rPr>
              <a:t>Serial protocol</a:t>
            </a:r>
          </a:p>
          <a:p>
            <a:pPr marL="34290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l"/>
            <a:endParaRPr lang="en-US" dirty="0">
              <a:latin typeface="Arial" panose="020B0604020202020204" pitchFamily="34" charset="0"/>
              <a:cs typeface="Arial" panose="020B0604020202020204" pitchFamily="34" charset="0"/>
            </a:endParaRP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a:t>
            </a:fld>
            <a:endParaRPr lang="en-US" dirty="0"/>
          </a:p>
        </p:txBody>
      </p:sp>
    </p:spTree>
    <p:extLst>
      <p:ext uri="{BB962C8B-B14F-4D97-AF65-F5344CB8AC3E}">
        <p14:creationId xmlns:p14="http://schemas.microsoft.com/office/powerpoint/2010/main" val="81844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245745"/>
            <a:ext cx="11025051" cy="868362"/>
          </a:xfrm>
        </p:spPr>
        <p:txBody>
          <a:bodyPr anchor="ctr">
            <a:normAutofit/>
          </a:bodyPr>
          <a:lstStyle/>
          <a:p>
            <a:pPr algn="ctr"/>
            <a:r>
              <a:rPr lang="en-US" sz="4400" dirty="0">
                <a:latin typeface="Arial" panose="020B0604020202020204" pitchFamily="34" charset="0"/>
                <a:cs typeface="Arial" panose="020B0604020202020204" pitchFamily="34" charset="0"/>
              </a:rPr>
              <a:t>Gyroscope Stability</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a:t>
            </a:fld>
            <a:endParaRPr lang="en-US" dirty="0"/>
          </a:p>
        </p:txBody>
      </p:sp>
      <p:graphicFrame>
        <p:nvGraphicFramePr>
          <p:cNvPr id="4" name="Table 3">
            <a:extLst>
              <a:ext uri="{FF2B5EF4-FFF2-40B4-BE49-F238E27FC236}">
                <a16:creationId xmlns:a16="http://schemas.microsoft.com/office/drawing/2014/main" id="{77B9C3F2-1E02-234B-9F49-2F9A1D39B4D1}"/>
              </a:ext>
            </a:extLst>
          </p:cNvPr>
          <p:cNvGraphicFramePr>
            <a:graphicFrameLocks noGrp="1"/>
          </p:cNvGraphicFramePr>
          <p:nvPr>
            <p:extLst>
              <p:ext uri="{D42A27DB-BD31-4B8C-83A1-F6EECF244321}">
                <p14:modId xmlns:p14="http://schemas.microsoft.com/office/powerpoint/2010/main" val="1898722379"/>
              </p:ext>
            </p:extLst>
          </p:nvPr>
        </p:nvGraphicFramePr>
        <p:xfrm>
          <a:off x="1166948" y="2191068"/>
          <a:ext cx="8128000" cy="221996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1252190524"/>
                    </a:ext>
                  </a:extLst>
                </a:gridCol>
                <a:gridCol w="4064000">
                  <a:extLst>
                    <a:ext uri="{9D8B030D-6E8A-4147-A177-3AD203B41FA5}">
                      <a16:colId xmlns:a16="http://schemas.microsoft.com/office/drawing/2014/main" val="1515134142"/>
                    </a:ext>
                  </a:extLst>
                </a:gridCol>
              </a:tblGrid>
              <a:tr h="0">
                <a:tc>
                  <a:txBody>
                    <a:bodyPr/>
                    <a:lstStyle/>
                    <a:p>
                      <a:r>
                        <a:rPr lang="en-US" dirty="0">
                          <a:solidFill>
                            <a:schemeClr val="tx1"/>
                          </a:solidFill>
                        </a:rPr>
                        <a:t>Grade</a:t>
                      </a:r>
                    </a:p>
                  </a:txBody>
                  <a:tcPr/>
                </a:tc>
                <a:tc>
                  <a:txBody>
                    <a:bodyPr/>
                    <a:lstStyle/>
                    <a:p>
                      <a:r>
                        <a:rPr lang="en-US" dirty="0">
                          <a:solidFill>
                            <a:schemeClr val="tx1"/>
                          </a:solidFill>
                        </a:rPr>
                        <a:t>Stability (deg/hr)</a:t>
                      </a:r>
                    </a:p>
                  </a:txBody>
                  <a:tcPr/>
                </a:tc>
                <a:extLst>
                  <a:ext uri="{0D108BD9-81ED-4DB2-BD59-A6C34878D82A}">
                    <a16:rowId xmlns:a16="http://schemas.microsoft.com/office/drawing/2014/main" val="1648604097"/>
                  </a:ext>
                </a:extLst>
              </a:tr>
              <a:tr h="370840">
                <a:tc>
                  <a:txBody>
                    <a:bodyPr/>
                    <a:lstStyle/>
                    <a:p>
                      <a:r>
                        <a:rPr lang="en-US" dirty="0">
                          <a:solidFill>
                            <a:schemeClr val="tx1"/>
                          </a:solidFill>
                        </a:rPr>
                        <a:t>Commercial</a:t>
                      </a:r>
                    </a:p>
                  </a:txBody>
                  <a:tcPr/>
                </a:tc>
                <a:tc>
                  <a:txBody>
                    <a:bodyPr/>
                    <a:lstStyle/>
                    <a:p>
                      <a:r>
                        <a:rPr lang="en-US" dirty="0">
                          <a:solidFill>
                            <a:schemeClr val="tx1"/>
                          </a:solidFill>
                        </a:rPr>
                        <a:t>&gt;30</a:t>
                      </a:r>
                    </a:p>
                  </a:txBody>
                  <a:tcPr/>
                </a:tc>
                <a:extLst>
                  <a:ext uri="{0D108BD9-81ED-4DB2-BD59-A6C34878D82A}">
                    <a16:rowId xmlns:a16="http://schemas.microsoft.com/office/drawing/2014/main" val="4282331532"/>
                  </a:ext>
                </a:extLst>
              </a:tr>
              <a:tr h="370840">
                <a:tc>
                  <a:txBody>
                    <a:bodyPr/>
                    <a:lstStyle/>
                    <a:p>
                      <a:r>
                        <a:rPr lang="en-US" dirty="0">
                          <a:solidFill>
                            <a:schemeClr val="tx1"/>
                          </a:solidFill>
                        </a:rPr>
                        <a:t>Industrial</a:t>
                      </a:r>
                    </a:p>
                  </a:txBody>
                  <a:tcPr/>
                </a:tc>
                <a:tc>
                  <a:txBody>
                    <a:bodyPr/>
                    <a:lstStyle/>
                    <a:p>
                      <a:r>
                        <a:rPr lang="en-US" dirty="0">
                          <a:solidFill>
                            <a:schemeClr val="tx1"/>
                          </a:solidFill>
                        </a:rPr>
                        <a:t>1-30</a:t>
                      </a:r>
                    </a:p>
                  </a:txBody>
                  <a:tcPr/>
                </a:tc>
                <a:extLst>
                  <a:ext uri="{0D108BD9-81ED-4DB2-BD59-A6C34878D82A}">
                    <a16:rowId xmlns:a16="http://schemas.microsoft.com/office/drawing/2014/main" val="2447375152"/>
                  </a:ext>
                </a:extLst>
              </a:tr>
              <a:tr h="370840">
                <a:tc>
                  <a:txBody>
                    <a:bodyPr/>
                    <a:lstStyle/>
                    <a:p>
                      <a:r>
                        <a:rPr lang="en-US" dirty="0">
                          <a:solidFill>
                            <a:schemeClr val="tx1"/>
                          </a:solidFill>
                        </a:rPr>
                        <a:t>Tactical</a:t>
                      </a:r>
                    </a:p>
                  </a:txBody>
                  <a:tcPr/>
                </a:tc>
                <a:tc>
                  <a:txBody>
                    <a:bodyPr/>
                    <a:lstStyle/>
                    <a:p>
                      <a:r>
                        <a:rPr lang="en-US" dirty="0">
                          <a:solidFill>
                            <a:schemeClr val="tx1"/>
                          </a:solidFill>
                        </a:rPr>
                        <a:t>.1-30</a:t>
                      </a:r>
                    </a:p>
                  </a:txBody>
                  <a:tcPr/>
                </a:tc>
                <a:extLst>
                  <a:ext uri="{0D108BD9-81ED-4DB2-BD59-A6C34878D82A}">
                    <a16:rowId xmlns:a16="http://schemas.microsoft.com/office/drawing/2014/main" val="4169374191"/>
                  </a:ext>
                </a:extLst>
              </a:tr>
              <a:tr h="370840">
                <a:tc>
                  <a:txBody>
                    <a:bodyPr/>
                    <a:lstStyle/>
                    <a:p>
                      <a:r>
                        <a:rPr lang="en-US" dirty="0">
                          <a:solidFill>
                            <a:schemeClr val="tx1"/>
                          </a:solidFill>
                        </a:rPr>
                        <a:t>Navigational</a:t>
                      </a:r>
                    </a:p>
                  </a:txBody>
                  <a:tcPr/>
                </a:tc>
                <a:tc>
                  <a:txBody>
                    <a:bodyPr/>
                    <a:lstStyle/>
                    <a:p>
                      <a:r>
                        <a:rPr lang="en-US" dirty="0">
                          <a:solidFill>
                            <a:schemeClr val="tx1"/>
                          </a:solidFill>
                        </a:rPr>
                        <a:t>.1-1</a:t>
                      </a:r>
                    </a:p>
                  </a:txBody>
                  <a:tcPr/>
                </a:tc>
                <a:extLst>
                  <a:ext uri="{0D108BD9-81ED-4DB2-BD59-A6C34878D82A}">
                    <a16:rowId xmlns:a16="http://schemas.microsoft.com/office/drawing/2014/main" val="412299061"/>
                  </a:ext>
                </a:extLst>
              </a:tr>
              <a:tr h="370840">
                <a:tc>
                  <a:txBody>
                    <a:bodyPr/>
                    <a:lstStyle/>
                    <a:p>
                      <a:r>
                        <a:rPr lang="en-US" dirty="0">
                          <a:solidFill>
                            <a:schemeClr val="tx1"/>
                          </a:solidFill>
                        </a:rPr>
                        <a:t>Strategic</a:t>
                      </a:r>
                    </a:p>
                  </a:txBody>
                  <a:tcPr/>
                </a:tc>
                <a:tc>
                  <a:txBody>
                    <a:bodyPr/>
                    <a:lstStyle/>
                    <a:p>
                      <a:r>
                        <a:rPr lang="en-US" dirty="0">
                          <a:solidFill>
                            <a:schemeClr val="tx1"/>
                          </a:solidFill>
                        </a:rPr>
                        <a:t>.01</a:t>
                      </a:r>
                    </a:p>
                  </a:txBody>
                  <a:tcPr/>
                </a:tc>
                <a:extLst>
                  <a:ext uri="{0D108BD9-81ED-4DB2-BD59-A6C34878D82A}">
                    <a16:rowId xmlns:a16="http://schemas.microsoft.com/office/drawing/2014/main" val="2453191232"/>
                  </a:ext>
                </a:extLst>
              </a:tr>
            </a:tbl>
          </a:graphicData>
        </a:graphic>
      </p:graphicFrame>
    </p:spTree>
    <p:extLst>
      <p:ext uri="{BB962C8B-B14F-4D97-AF65-F5344CB8AC3E}">
        <p14:creationId xmlns:p14="http://schemas.microsoft.com/office/powerpoint/2010/main" val="374591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126"/>
            <a:ext cx="11582400" cy="868362"/>
          </a:xfrm>
        </p:spPr>
        <p:txBody>
          <a:bodyPr anchor="ctr">
            <a:normAutofit/>
          </a:bodyPr>
          <a:lstStyle/>
          <a:p>
            <a:pPr algn="ctr"/>
            <a:r>
              <a:rPr lang="en-US" sz="4400" dirty="0">
                <a:latin typeface="Arial" panose="020B0604020202020204" pitchFamily="34" charset="0"/>
                <a:cs typeface="Arial" panose="020B0604020202020204" pitchFamily="34" charset="0"/>
              </a:rPr>
              <a:t>Detection</a:t>
            </a:r>
          </a:p>
        </p:txBody>
      </p:sp>
      <p:sp>
        <p:nvSpPr>
          <p:cNvPr id="3" name="Content Placeholder 2"/>
          <p:cNvSpPr>
            <a:spLocks noGrp="1"/>
          </p:cNvSpPr>
          <p:nvPr>
            <p:ph idx="1"/>
          </p:nvPr>
        </p:nvSpPr>
        <p:spPr>
          <a:xfrm>
            <a:off x="682172" y="1965324"/>
            <a:ext cx="10593978" cy="3651705"/>
          </a:xfrm>
        </p:spPr>
        <p:txBody>
          <a:bodyPr>
            <a:noAutofit/>
          </a:bodyPr>
          <a:lstStyle/>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Best early detection</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2 km (X-band radar, optical, acoustic)</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Can be reduced by shielding, anti-stealth, quieting</a:t>
            </a:r>
          </a:p>
          <a:p>
            <a:pPr marL="342900" indent="-342900" algn="l">
              <a:buFont typeface="Arial" panose="020B0604020202020204" pitchFamily="34" charset="0"/>
              <a:buChar char="•"/>
            </a:pPr>
            <a:r>
              <a:rPr lang="en-US" dirty="0">
                <a:latin typeface="Arial" panose="020B0604020202020204" pitchFamily="34" charset="0"/>
                <a:cs typeface="Arial" panose="020B0604020202020204" pitchFamily="34" charset="0"/>
              </a:rPr>
              <a:t>Need to act quickly</a:t>
            </a:r>
          </a:p>
          <a:p>
            <a:pPr marL="800100" lvl="1"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10-20 m/s flight speed, 100 second response window</a:t>
            </a:r>
          </a:p>
          <a:p>
            <a:pPr algn="l"/>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dirty="0"/>
          </a:p>
        </p:txBody>
      </p:sp>
    </p:spTree>
    <p:extLst>
      <p:ext uri="{BB962C8B-B14F-4D97-AF65-F5344CB8AC3E}">
        <p14:creationId xmlns:p14="http://schemas.microsoft.com/office/powerpoint/2010/main" val="921520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063" y="421141"/>
            <a:ext cx="11305622" cy="868362"/>
          </a:xfrm>
        </p:spPr>
        <p:txBody>
          <a:bodyPr anchor="ctr">
            <a:noAutofit/>
          </a:bodyPr>
          <a:lstStyle/>
          <a:p>
            <a:pPr algn="ctr"/>
            <a:r>
              <a:rPr lang="en-US" sz="4400" dirty="0">
                <a:latin typeface="Arial" panose="020B0604020202020204" pitchFamily="34" charset="0"/>
                <a:cs typeface="Arial" panose="020B0604020202020204" pitchFamily="34" charset="0"/>
              </a:rPr>
              <a:t>Drones, part 2, how to drive unmanned aircraft</a:t>
            </a:r>
          </a:p>
        </p:txBody>
      </p:sp>
      <p:sp>
        <p:nvSpPr>
          <p:cNvPr id="3" name="Content Placeholder 2"/>
          <p:cNvSpPr>
            <a:spLocks noGrp="1"/>
          </p:cNvSpPr>
          <p:nvPr>
            <p:ph idx="1"/>
          </p:nvPr>
        </p:nvSpPr>
        <p:spPr>
          <a:xfrm>
            <a:off x="648461" y="1990725"/>
            <a:ext cx="11112910" cy="4730751"/>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Navigation</a:t>
            </a:r>
          </a:p>
          <a:p>
            <a:pPr marL="800100" lvl="1" indent="-342900" algn="l">
              <a:buFont typeface="Arial" charset="0"/>
              <a:buChar char="•"/>
            </a:pPr>
            <a:r>
              <a:rPr lang="en-US" dirty="0">
                <a:latin typeface="Arial" panose="020B0604020202020204" pitchFamily="34" charset="0"/>
                <a:cs typeface="Arial" panose="020B0604020202020204" pitchFamily="34" charset="0"/>
              </a:rPr>
              <a:t>Trajectories around earth</a:t>
            </a:r>
          </a:p>
          <a:p>
            <a:pPr marL="800100" lvl="1" indent="-342900" algn="l">
              <a:buFont typeface="Arial" charset="0"/>
              <a:buChar char="•"/>
            </a:pPr>
            <a:r>
              <a:rPr lang="en-US" dirty="0">
                <a:latin typeface="Arial" panose="020B0604020202020204" pitchFamily="34" charset="0"/>
                <a:cs typeface="Arial" panose="020B0604020202020204" pitchFamily="34" charset="0"/>
              </a:rPr>
              <a:t>Spherical geometry: distance, bearing</a:t>
            </a:r>
          </a:p>
          <a:p>
            <a:pPr marL="342900" indent="-342900" algn="l">
              <a:buFont typeface="Arial" charset="0"/>
              <a:buChar char="•"/>
            </a:pPr>
            <a:r>
              <a:rPr lang="en-US" sz="2000" dirty="0">
                <a:latin typeface="Arial" panose="020B0604020202020204" pitchFamily="34" charset="0"/>
                <a:cs typeface="Arial" panose="020B0604020202020204" pitchFamily="34" charset="0"/>
              </a:rPr>
              <a:t>Control</a:t>
            </a:r>
          </a:p>
          <a:p>
            <a:pPr marL="800100" lvl="1" indent="-342900" algn="l">
              <a:buFont typeface="Arial" charset="0"/>
              <a:buChar char="•"/>
            </a:pPr>
            <a:r>
              <a:rPr lang="en-US" dirty="0">
                <a:latin typeface="Arial" panose="020B0604020202020204" pitchFamily="34" charset="0"/>
                <a:cs typeface="Arial" panose="020B0604020202020204" pitchFamily="34" charset="0"/>
              </a:rPr>
              <a:t>Thrust and lift: parameters of “heavier than air” vehicles</a:t>
            </a:r>
          </a:p>
          <a:p>
            <a:pPr marL="800100" lvl="1" indent="-342900" algn="l">
              <a:buFont typeface="Arial" charset="0"/>
              <a:buChar char="•"/>
            </a:pPr>
            <a:r>
              <a:rPr lang="en-US" dirty="0">
                <a:latin typeface="Arial" panose="020B0604020202020204" pitchFamily="34" charset="0"/>
                <a:cs typeface="Arial" panose="020B0604020202020204" pitchFamily="34" charset="0"/>
              </a:rPr>
              <a:t>Attitude: roll, pitch and yaw</a:t>
            </a:r>
          </a:p>
          <a:p>
            <a:pPr marL="342900" indent="-342900" algn="l">
              <a:buFont typeface="Arial" charset="0"/>
              <a:buChar char="•"/>
            </a:pPr>
            <a:r>
              <a:rPr lang="en-US" sz="2000" dirty="0">
                <a:latin typeface="Arial" panose="020B0604020202020204" pitchFamily="34" charset="0"/>
                <a:cs typeface="Arial" panose="020B0604020202020204" pitchFamily="34" charset="0"/>
              </a:rPr>
              <a:t>Mission planning</a:t>
            </a:r>
          </a:p>
          <a:p>
            <a:pPr marL="800100" lvl="1" indent="-342900" algn="l">
              <a:buFont typeface="Arial" charset="0"/>
              <a:buChar char="•"/>
            </a:pPr>
            <a:r>
              <a:rPr lang="en-US" dirty="0">
                <a:latin typeface="Arial" panose="020B0604020202020204" pitchFamily="34" charset="0"/>
                <a:cs typeface="Arial" panose="020B0604020202020204" pitchFamily="34" charset="0"/>
              </a:rPr>
              <a:t>Waypoints</a:t>
            </a:r>
          </a:p>
          <a:p>
            <a:pPr marL="800100" lvl="1" indent="-342900" algn="l">
              <a:buFont typeface="Arial" charset="0"/>
              <a:buChar char="•"/>
            </a:pPr>
            <a:r>
              <a:rPr lang="en-US" dirty="0">
                <a:latin typeface="Arial" panose="020B0604020202020204" pitchFamily="34" charset="0"/>
                <a:cs typeface="Arial" panose="020B0604020202020204" pitchFamily="34" charset="0"/>
              </a:rPr>
              <a:t>Endurance</a:t>
            </a:r>
          </a:p>
          <a:p>
            <a:pPr marL="800100" lvl="1" indent="-342900" algn="l">
              <a:buFont typeface="Arial" charset="0"/>
              <a:buChar char="•"/>
            </a:pPr>
            <a:r>
              <a:rPr lang="en-US" dirty="0">
                <a:latin typeface="Arial" panose="020B0604020202020204" pitchFamily="34" charset="0"/>
                <a:cs typeface="Arial" panose="020B0604020202020204" pitchFamily="34" charset="0"/>
              </a:rPr>
              <a:t>Stealth</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dirty="0"/>
          </a:p>
        </p:txBody>
      </p:sp>
    </p:spTree>
    <p:extLst>
      <p:ext uri="{BB962C8B-B14F-4D97-AF65-F5344CB8AC3E}">
        <p14:creationId xmlns:p14="http://schemas.microsoft.com/office/powerpoint/2010/main" val="4190193157"/>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7167</TotalTime>
  <Words>1746</Words>
  <Application>Microsoft Macintosh PowerPoint</Application>
  <PresentationFormat>Widescreen</PresentationFormat>
  <Paragraphs>271</Paragraphs>
  <Slides>22</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Cambria Math</vt:lpstr>
      <vt:lpstr>Century Gothic</vt:lpstr>
      <vt:lpstr>Helvetica Light</vt:lpstr>
      <vt:lpstr>Office Theme</vt:lpstr>
      <vt:lpstr>Retrospect</vt:lpstr>
      <vt:lpstr>Internet of Things: Integrating Projects - Drones</vt:lpstr>
      <vt:lpstr>Drones, part 1, what are drones, how do they work, how do you spot them</vt:lpstr>
      <vt:lpstr>The Drone (DJI Phantom) </vt:lpstr>
      <vt:lpstr>Camera</vt:lpstr>
      <vt:lpstr>Radios</vt:lpstr>
      <vt:lpstr>Sensors</vt:lpstr>
      <vt:lpstr>Gyroscope Stability</vt:lpstr>
      <vt:lpstr>Detection</vt:lpstr>
      <vt:lpstr>Drones, part 2, how to drive unmanned aircraft</vt:lpstr>
      <vt:lpstr>Navigation</vt:lpstr>
      <vt:lpstr>Introduction to aeronautics</vt:lpstr>
      <vt:lpstr>Waypoints and drone navigation</vt:lpstr>
      <vt:lpstr>Drones, part 3, critical RF dependencies</vt:lpstr>
      <vt:lpstr>GPS</vt:lpstr>
      <vt:lpstr>GPS</vt:lpstr>
      <vt:lpstr>Directional antennas</vt:lpstr>
      <vt:lpstr>Drones, part 4 : real life drones</vt:lpstr>
      <vt:lpstr>PowerPoint Presentation</vt:lpstr>
      <vt:lpstr>Drone software</vt:lpstr>
      <vt:lpstr>References</vt:lpstr>
      <vt:lpstr>Exercises</vt:lpstr>
      <vt:lpstr>License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872</cp:revision>
  <cp:lastPrinted>2017-06-13T17:43:11Z</cp:lastPrinted>
  <dcterms:created xsi:type="dcterms:W3CDTF">2017-02-22T19:21:19Z</dcterms:created>
  <dcterms:modified xsi:type="dcterms:W3CDTF">2020-04-06T20:14:50Z</dcterms:modified>
  <cp:category/>
</cp:coreProperties>
</file>